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6"/>
  </p:notesMasterIdLst>
  <p:sldIdLst>
    <p:sldId id="256" r:id="rId2"/>
    <p:sldId id="257" r:id="rId3"/>
    <p:sldId id="258" r:id="rId4"/>
    <p:sldId id="271" r:id="rId5"/>
    <p:sldId id="272" r:id="rId6"/>
    <p:sldId id="259" r:id="rId7"/>
    <p:sldId id="260" r:id="rId8"/>
    <p:sldId id="261" r:id="rId9"/>
    <p:sldId id="262" r:id="rId10"/>
    <p:sldId id="263" r:id="rId11"/>
    <p:sldId id="264" r:id="rId12"/>
    <p:sldId id="273" r:id="rId13"/>
    <p:sldId id="274" r:id="rId14"/>
    <p:sldId id="275" r:id="rId15"/>
    <p:sldId id="276" r:id="rId16"/>
    <p:sldId id="277" r:id="rId17"/>
    <p:sldId id="278" r:id="rId18"/>
    <p:sldId id="279" r:id="rId19"/>
    <p:sldId id="280" r:id="rId20"/>
    <p:sldId id="265" r:id="rId21"/>
    <p:sldId id="266" r:id="rId22"/>
    <p:sldId id="268" r:id="rId23"/>
    <p:sldId id="269"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E6E18E-F008-3742-B3CB-2CE48967D4D1}" type="datetimeFigureOut">
              <a:rPr lang="en-US" smtClean="0"/>
              <a:t>9/18/24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EFE23-87D9-F94E-BB07-11258BEE2122}" type="slidenum">
              <a:rPr lang="en-US" smtClean="0"/>
              <a:t>‹#›</a:t>
            </a:fld>
            <a:endParaRPr lang="en-US"/>
          </a:p>
        </p:txBody>
      </p:sp>
    </p:spTree>
    <p:extLst>
      <p:ext uri="{BB962C8B-B14F-4D97-AF65-F5344CB8AC3E}">
        <p14:creationId xmlns:p14="http://schemas.microsoft.com/office/powerpoint/2010/main" val="2590181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4EFE23-87D9-F94E-BB07-11258BEE2122}" type="slidenum">
              <a:rPr lang="en-US" smtClean="0"/>
              <a:t>4</a:t>
            </a:fld>
            <a:endParaRPr lang="en-US"/>
          </a:p>
        </p:txBody>
      </p:sp>
    </p:spTree>
    <p:extLst>
      <p:ext uri="{BB962C8B-B14F-4D97-AF65-F5344CB8AC3E}">
        <p14:creationId xmlns:p14="http://schemas.microsoft.com/office/powerpoint/2010/main" val="178360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4EFE23-87D9-F94E-BB07-11258BEE2122}" type="slidenum">
              <a:rPr lang="en-US" smtClean="0"/>
              <a:t>11</a:t>
            </a:fld>
            <a:endParaRPr lang="en-US"/>
          </a:p>
        </p:txBody>
      </p:sp>
    </p:spTree>
    <p:extLst>
      <p:ext uri="{BB962C8B-B14F-4D97-AF65-F5344CB8AC3E}">
        <p14:creationId xmlns:p14="http://schemas.microsoft.com/office/powerpoint/2010/main" val="2583276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9/18/24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75990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9/18/24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49950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9/18/24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4952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9/18/24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88599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9/18/24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01750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9/18/24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24321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9/18/24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5800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9/18/24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43283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9/18/24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10162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9/18/24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48267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9/18/24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56111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9/18/24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6861094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teju1p/Group_D_Capston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07/s13198-021-01130-x" TargetMode="External"/><Relationship Id="rId2" Type="http://schemas.openxmlformats.org/officeDocument/2006/relationships/hyperlink" Target="https://www.nyc.gov/site/tlc/about/tlc-trip-record-data.page" TargetMode="External"/><Relationship Id="rId1" Type="http://schemas.openxmlformats.org/officeDocument/2006/relationships/slideLayout" Target="../slideLayouts/slideLayout2.xml"/><Relationship Id="rId4" Type="http://schemas.openxmlformats.org/officeDocument/2006/relationships/hyperlink" Target="https://doi.org/10.1007/978-981-19-2894-9_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yc.gov/site/tlc/about/tlc-trip-record-data.pag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A85303E-1D59-4477-A849-22C7FEACD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BD8DAD43-DA0A-CDF8-95E4-6AE77D136EF3}"/>
              </a:ext>
            </a:extLst>
          </p:cNvPr>
          <p:cNvSpPr>
            <a:spLocks noGrp="1"/>
          </p:cNvSpPr>
          <p:nvPr>
            <p:ph type="ctrTitle"/>
          </p:nvPr>
        </p:nvSpPr>
        <p:spPr>
          <a:xfrm>
            <a:off x="568071" y="472058"/>
            <a:ext cx="5330952" cy="2240529"/>
          </a:xfrm>
        </p:spPr>
        <p:txBody>
          <a:bodyPr>
            <a:normAutofit/>
          </a:bodyPr>
          <a:lstStyle/>
          <a:p>
            <a:pPr>
              <a:lnSpc>
                <a:spcPct val="90000"/>
              </a:lnSpc>
            </a:pPr>
            <a:r>
              <a:rPr lang="en-US" sz="3300" b="1" dirty="0">
                <a:solidFill>
                  <a:srgbClr val="FFFFFF"/>
                </a:solidFill>
                <a:latin typeface="Times New Roman" panose="02020603050405020304" pitchFamily="18" charset="0"/>
                <a:cs typeface="Times New Roman" panose="02020603050405020304" pitchFamily="18" charset="0"/>
              </a:rPr>
              <a:t>Data-Driven Fare and Duration prediction with Peak hour classification for NYC Taxi Trips</a:t>
            </a:r>
          </a:p>
        </p:txBody>
      </p:sp>
      <p:sp>
        <p:nvSpPr>
          <p:cNvPr id="3" name="Subtitle 2">
            <a:extLst>
              <a:ext uri="{FF2B5EF4-FFF2-40B4-BE49-F238E27FC236}">
                <a16:creationId xmlns:a16="http://schemas.microsoft.com/office/drawing/2014/main" id="{5CD5006D-BB9A-AB84-EB4A-512A837B978B}"/>
              </a:ext>
            </a:extLst>
          </p:cNvPr>
          <p:cNvSpPr>
            <a:spLocks noGrp="1"/>
          </p:cNvSpPr>
          <p:nvPr>
            <p:ph type="subTitle" idx="1"/>
          </p:nvPr>
        </p:nvSpPr>
        <p:spPr>
          <a:xfrm>
            <a:off x="612648" y="4014788"/>
            <a:ext cx="3901736" cy="2127947"/>
          </a:xfrm>
        </p:spPr>
        <p:txBody>
          <a:bodyPr>
            <a:normAutofit fontScale="77500" lnSpcReduction="20000"/>
          </a:bodyPr>
          <a:lstStyle/>
          <a:p>
            <a:r>
              <a:rPr lang="en-US" sz="2800" b="1" dirty="0">
                <a:solidFill>
                  <a:srgbClr val="FFFFFF"/>
                </a:solidFill>
                <a:latin typeface="Times New Roman" panose="02020603050405020304" pitchFamily="18" charset="0"/>
                <a:cs typeface="Times New Roman" panose="02020603050405020304" pitchFamily="18" charset="0"/>
              </a:rPr>
              <a:t>Group D</a:t>
            </a:r>
          </a:p>
          <a:p>
            <a:r>
              <a:rPr lang="en-US" sz="2800" b="1" dirty="0">
                <a:solidFill>
                  <a:srgbClr val="FFFFFF"/>
                </a:solidFill>
                <a:latin typeface="Times New Roman" panose="02020603050405020304" pitchFamily="18" charset="0"/>
                <a:cs typeface="Times New Roman" panose="02020603050405020304" pitchFamily="18" charset="0"/>
              </a:rPr>
              <a:t>Team Members:</a:t>
            </a:r>
            <a:endParaRPr lang="en-US" sz="2800" dirty="0">
              <a:solidFill>
                <a:srgbClr val="FFFFFF"/>
              </a:solidFill>
              <a:latin typeface="Times New Roman" panose="02020603050405020304" pitchFamily="18" charset="0"/>
              <a:cs typeface="Times New Roman" panose="02020603050405020304" pitchFamily="18" charset="0"/>
            </a:endParaRPr>
          </a:p>
          <a:p>
            <a:r>
              <a:rPr lang="en-US" sz="2800" dirty="0">
                <a:solidFill>
                  <a:srgbClr val="FFFFFF"/>
                </a:solidFill>
                <a:latin typeface="Times New Roman" panose="02020603050405020304" pitchFamily="18" charset="0"/>
                <a:cs typeface="Times New Roman" panose="02020603050405020304" pitchFamily="18" charset="0"/>
              </a:rPr>
              <a:t>Tejaswini </a:t>
            </a:r>
            <a:r>
              <a:rPr lang="en-US" sz="2800" dirty="0" err="1">
                <a:solidFill>
                  <a:srgbClr val="FFFFFF"/>
                </a:solidFill>
                <a:latin typeface="Times New Roman" panose="02020603050405020304" pitchFamily="18" charset="0"/>
                <a:cs typeface="Times New Roman" panose="02020603050405020304" pitchFamily="18" charset="0"/>
              </a:rPr>
              <a:t>Penneni</a:t>
            </a:r>
            <a:endParaRPr lang="en-US" sz="2800" dirty="0">
              <a:solidFill>
                <a:srgbClr val="FFFFFF"/>
              </a:solidFill>
              <a:latin typeface="Times New Roman" panose="02020603050405020304" pitchFamily="18" charset="0"/>
              <a:cs typeface="Times New Roman" panose="02020603050405020304" pitchFamily="18" charset="0"/>
            </a:endParaRPr>
          </a:p>
          <a:p>
            <a:r>
              <a:rPr lang="en-US" sz="2800" dirty="0">
                <a:solidFill>
                  <a:srgbClr val="FFFFFF"/>
                </a:solidFill>
                <a:latin typeface="Times New Roman" panose="02020603050405020304" pitchFamily="18" charset="0"/>
                <a:cs typeface="Times New Roman" panose="02020603050405020304" pitchFamily="18" charset="0"/>
              </a:rPr>
              <a:t>Shiva Shankar </a:t>
            </a:r>
            <a:r>
              <a:rPr lang="en-US" sz="2800" dirty="0" err="1">
                <a:solidFill>
                  <a:srgbClr val="FFFFFF"/>
                </a:solidFill>
                <a:latin typeface="Times New Roman" panose="02020603050405020304" pitchFamily="18" charset="0"/>
                <a:cs typeface="Times New Roman" panose="02020603050405020304" pitchFamily="18" charset="0"/>
              </a:rPr>
              <a:t>Kanike</a:t>
            </a:r>
            <a:endParaRPr lang="en-US" sz="2800" dirty="0">
              <a:solidFill>
                <a:srgbClr val="FFFFFF"/>
              </a:solidFill>
              <a:latin typeface="Times New Roman" panose="02020603050405020304" pitchFamily="18" charset="0"/>
              <a:cs typeface="Times New Roman" panose="02020603050405020304" pitchFamily="18" charset="0"/>
            </a:endParaRPr>
          </a:p>
          <a:p>
            <a:r>
              <a:rPr lang="en-US" sz="2800" dirty="0" err="1">
                <a:solidFill>
                  <a:srgbClr val="FFFFFF"/>
                </a:solidFill>
                <a:latin typeface="Times New Roman" panose="02020603050405020304" pitchFamily="18" charset="0"/>
                <a:cs typeface="Times New Roman" panose="02020603050405020304" pitchFamily="18" charset="0"/>
              </a:rPr>
              <a:t>Soniya</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Koduru</a:t>
            </a:r>
            <a:endParaRPr lang="en-US" sz="2800" dirty="0">
              <a:solidFill>
                <a:srgbClr val="FFFFFF"/>
              </a:solidFill>
              <a:latin typeface="Times New Roman" panose="02020603050405020304" pitchFamily="18" charset="0"/>
              <a:cs typeface="Times New Roman" panose="02020603050405020304" pitchFamily="18" charset="0"/>
            </a:endParaRPr>
          </a:p>
        </p:txBody>
      </p:sp>
      <p:pic>
        <p:nvPicPr>
          <p:cNvPr id="15" name="Picture 3" descr="A taxi cab sign">
            <a:extLst>
              <a:ext uri="{FF2B5EF4-FFF2-40B4-BE49-F238E27FC236}">
                <a16:creationId xmlns:a16="http://schemas.microsoft.com/office/drawing/2014/main" id="{10DAF4B3-0842-A91E-D6B5-7EA74BA91460}"/>
              </a:ext>
            </a:extLst>
          </p:cNvPr>
          <p:cNvPicPr>
            <a:picLocks noChangeAspect="1"/>
          </p:cNvPicPr>
          <p:nvPr/>
        </p:nvPicPr>
        <p:blipFill>
          <a:blip r:embed="rId2"/>
          <a:srcRect l="2557" r="27009" b="-1"/>
          <a:stretch/>
        </p:blipFill>
        <p:spPr>
          <a:xfrm>
            <a:off x="6096000" y="10"/>
            <a:ext cx="6096000" cy="6857990"/>
          </a:xfrm>
          <a:custGeom>
            <a:avLst/>
            <a:gdLst/>
            <a:ahLst/>
            <a:cxnLst/>
            <a:rect l="l" t="t" r="r" b="b"/>
            <a:pathLst>
              <a:path w="7726675" h="6858000">
                <a:moveTo>
                  <a:pt x="2975226" y="5978334"/>
                </a:moveTo>
                <a:cubicBezTo>
                  <a:pt x="3002582" y="5978928"/>
                  <a:pt x="3030286" y="5982273"/>
                  <a:pt x="3058007" y="5988576"/>
                </a:cubicBezTo>
                <a:cubicBezTo>
                  <a:pt x="3279778" y="6038998"/>
                  <a:pt x="3418684" y="6259656"/>
                  <a:pt x="3368261" y="6481427"/>
                </a:cubicBezTo>
                <a:cubicBezTo>
                  <a:pt x="3317839" y="6703198"/>
                  <a:pt x="3097182" y="6842104"/>
                  <a:pt x="2875410" y="6791681"/>
                </a:cubicBezTo>
                <a:cubicBezTo>
                  <a:pt x="2653640" y="6741259"/>
                  <a:pt x="2514734" y="6520601"/>
                  <a:pt x="2565157" y="6298830"/>
                </a:cubicBezTo>
                <a:cubicBezTo>
                  <a:pt x="2609276" y="6104780"/>
                  <a:pt x="2783732" y="5974174"/>
                  <a:pt x="2975226" y="5978334"/>
                </a:cubicBezTo>
                <a:close/>
                <a:moveTo>
                  <a:pt x="542891" y="1298362"/>
                </a:moveTo>
                <a:cubicBezTo>
                  <a:pt x="578216" y="1299129"/>
                  <a:pt x="613991" y="1303448"/>
                  <a:pt x="649789" y="1311587"/>
                </a:cubicBezTo>
                <a:cubicBezTo>
                  <a:pt x="936170" y="1376700"/>
                  <a:pt x="1115545" y="1661643"/>
                  <a:pt x="1050432" y="1948025"/>
                </a:cubicBezTo>
                <a:cubicBezTo>
                  <a:pt x="985319" y="2234407"/>
                  <a:pt x="700376" y="2413781"/>
                  <a:pt x="413995" y="2348669"/>
                </a:cubicBezTo>
                <a:cubicBezTo>
                  <a:pt x="127612" y="2283556"/>
                  <a:pt x="-51762" y="1998612"/>
                  <a:pt x="13351" y="1712231"/>
                </a:cubicBezTo>
                <a:cubicBezTo>
                  <a:pt x="70325" y="1461647"/>
                  <a:pt x="295606" y="1292990"/>
                  <a:pt x="542891" y="1298362"/>
                </a:cubicBezTo>
                <a:close/>
                <a:moveTo>
                  <a:pt x="362049" y="446831"/>
                </a:moveTo>
                <a:cubicBezTo>
                  <a:pt x="382746" y="447281"/>
                  <a:pt x="403706" y="449811"/>
                  <a:pt x="424679" y="454579"/>
                </a:cubicBezTo>
                <a:cubicBezTo>
                  <a:pt x="592463" y="492727"/>
                  <a:pt x="697554" y="659668"/>
                  <a:pt x="659405" y="827452"/>
                </a:cubicBezTo>
                <a:cubicBezTo>
                  <a:pt x="621257" y="995236"/>
                  <a:pt x="454318" y="1100327"/>
                  <a:pt x="286534" y="1062179"/>
                </a:cubicBezTo>
                <a:cubicBezTo>
                  <a:pt x="118749" y="1024031"/>
                  <a:pt x="13658" y="857091"/>
                  <a:pt x="51806" y="689306"/>
                </a:cubicBezTo>
                <a:cubicBezTo>
                  <a:pt x="85186" y="542495"/>
                  <a:pt x="217172" y="443684"/>
                  <a:pt x="362049" y="446831"/>
                </a:cubicBezTo>
                <a:close/>
                <a:moveTo>
                  <a:pt x="688320" y="0"/>
                </a:moveTo>
                <a:lnTo>
                  <a:pt x="5442022" y="0"/>
                </a:lnTo>
                <a:lnTo>
                  <a:pt x="7726675" y="0"/>
                </a:lnTo>
                <a:lnTo>
                  <a:pt x="7726675" y="988372"/>
                </a:lnTo>
                <a:lnTo>
                  <a:pt x="7726675" y="6858000"/>
                </a:lnTo>
                <a:lnTo>
                  <a:pt x="4265234" y="6858000"/>
                </a:lnTo>
                <a:lnTo>
                  <a:pt x="4167452" y="6648946"/>
                </a:lnTo>
                <a:cubicBezTo>
                  <a:pt x="4064668" y="6438534"/>
                  <a:pt x="3951418" y="6237194"/>
                  <a:pt x="3802376" y="6067515"/>
                </a:cubicBezTo>
                <a:cubicBezTo>
                  <a:pt x="3433898" y="5648543"/>
                  <a:pt x="2855445" y="5560200"/>
                  <a:pt x="2314714" y="5492960"/>
                </a:cubicBezTo>
                <a:cubicBezTo>
                  <a:pt x="1689319" y="5415368"/>
                  <a:pt x="1105502" y="5269445"/>
                  <a:pt x="626568" y="4822392"/>
                </a:cubicBezTo>
                <a:cubicBezTo>
                  <a:pt x="42544" y="4277286"/>
                  <a:pt x="59772" y="3691233"/>
                  <a:pt x="462831" y="3184007"/>
                </a:cubicBezTo>
                <a:cubicBezTo>
                  <a:pt x="688845" y="2899538"/>
                  <a:pt x="972083" y="2660548"/>
                  <a:pt x="1228189" y="2399566"/>
                </a:cubicBezTo>
                <a:cubicBezTo>
                  <a:pt x="1460698" y="2161897"/>
                  <a:pt x="1522193" y="1866062"/>
                  <a:pt x="1384674" y="1566341"/>
                </a:cubicBezTo>
                <a:cubicBezTo>
                  <a:pt x="1239184" y="1249484"/>
                  <a:pt x="1095206" y="930335"/>
                  <a:pt x="922279" y="628332"/>
                </a:cubicBezTo>
                <a:cubicBezTo>
                  <a:pt x="805583" y="424593"/>
                  <a:pt x="731712" y="225291"/>
                  <a:pt x="693729" y="33341"/>
                </a:cubicBezTo>
                <a:close/>
              </a:path>
            </a:pathLst>
          </a:custGeom>
        </p:spPr>
      </p:pic>
    </p:spTree>
    <p:extLst>
      <p:ext uri="{BB962C8B-B14F-4D97-AF65-F5344CB8AC3E}">
        <p14:creationId xmlns:p14="http://schemas.microsoft.com/office/powerpoint/2010/main" val="30066212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F1DF-F605-6271-C8A5-1D17D997A57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Cleaning Ctnd…</a:t>
            </a:r>
          </a:p>
        </p:txBody>
      </p:sp>
      <p:pic>
        <p:nvPicPr>
          <p:cNvPr id="4" name="Content Placeholder 3">
            <a:extLst>
              <a:ext uri="{FF2B5EF4-FFF2-40B4-BE49-F238E27FC236}">
                <a16:creationId xmlns:a16="http://schemas.microsoft.com/office/drawing/2014/main" id="{45527606-A2C0-E318-AF88-9DF41E386513}"/>
              </a:ext>
            </a:extLst>
          </p:cNvPr>
          <p:cNvPicPr>
            <a:picLocks noGrp="1" noChangeAspect="1"/>
          </p:cNvPicPr>
          <p:nvPr>
            <p:ph idx="1"/>
          </p:nvPr>
        </p:nvPicPr>
        <p:blipFill>
          <a:blip r:embed="rId2"/>
          <a:stretch>
            <a:fillRect/>
          </a:stretch>
        </p:blipFill>
        <p:spPr>
          <a:xfrm>
            <a:off x="328612" y="2539994"/>
            <a:ext cx="5212080" cy="1325563"/>
          </a:xfrm>
          <a:prstGeom prst="rect">
            <a:avLst/>
          </a:prstGeom>
        </p:spPr>
      </p:pic>
      <p:pic>
        <p:nvPicPr>
          <p:cNvPr id="5" name="Picture 4">
            <a:extLst>
              <a:ext uri="{FF2B5EF4-FFF2-40B4-BE49-F238E27FC236}">
                <a16:creationId xmlns:a16="http://schemas.microsoft.com/office/drawing/2014/main" id="{E2FEACB6-4668-E996-5A40-D8FE28BB66A9}"/>
              </a:ext>
            </a:extLst>
          </p:cNvPr>
          <p:cNvPicPr>
            <a:picLocks noChangeAspect="1"/>
          </p:cNvPicPr>
          <p:nvPr/>
        </p:nvPicPr>
        <p:blipFill>
          <a:blip r:embed="rId3"/>
          <a:stretch>
            <a:fillRect/>
          </a:stretch>
        </p:blipFill>
        <p:spPr>
          <a:xfrm>
            <a:off x="5858826" y="1440431"/>
            <a:ext cx="5212080" cy="5409005"/>
          </a:xfrm>
          <a:prstGeom prst="rect">
            <a:avLst/>
          </a:prstGeom>
        </p:spPr>
      </p:pic>
    </p:spTree>
    <p:extLst>
      <p:ext uri="{BB962C8B-B14F-4D97-AF65-F5344CB8AC3E}">
        <p14:creationId xmlns:p14="http://schemas.microsoft.com/office/powerpoint/2010/main" val="289432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45A0-5073-A3D1-0EC0-6B9DECB07359}"/>
              </a:ext>
            </a:extLst>
          </p:cNvPr>
          <p:cNvSpPr>
            <a:spLocks noGrp="1"/>
          </p:cNvSpPr>
          <p:nvPr>
            <p:ph type="title"/>
          </p:nvPr>
        </p:nvSpPr>
        <p:spPr>
          <a:xfrm>
            <a:off x="609600" y="557785"/>
            <a:ext cx="10972800" cy="828104"/>
          </a:xfrm>
        </p:spPr>
        <p:txBody>
          <a:bodyPr/>
          <a:lstStyle/>
          <a:p>
            <a:r>
              <a:rPr lang="en-US" dirty="0">
                <a:latin typeface="Times New Roman" panose="02020603050405020304" pitchFamily="18" charset="0"/>
                <a:cs typeface="Times New Roman" panose="02020603050405020304" pitchFamily="18" charset="0"/>
              </a:rPr>
              <a:t>Exploratory Data Analysis</a:t>
            </a:r>
          </a:p>
        </p:txBody>
      </p:sp>
      <p:pic>
        <p:nvPicPr>
          <p:cNvPr id="5" name="Content Placeholder 4">
            <a:extLst>
              <a:ext uri="{FF2B5EF4-FFF2-40B4-BE49-F238E27FC236}">
                <a16:creationId xmlns:a16="http://schemas.microsoft.com/office/drawing/2014/main" id="{2CD5B3A4-F17D-7404-64F3-7E3EA002D200}"/>
              </a:ext>
            </a:extLst>
          </p:cNvPr>
          <p:cNvPicPr>
            <a:picLocks noGrp="1" noChangeAspect="1"/>
          </p:cNvPicPr>
          <p:nvPr>
            <p:ph idx="1"/>
          </p:nvPr>
        </p:nvPicPr>
        <p:blipFill>
          <a:blip r:embed="rId3"/>
          <a:stretch>
            <a:fillRect/>
          </a:stretch>
        </p:blipFill>
        <p:spPr>
          <a:xfrm>
            <a:off x="1879599" y="1700212"/>
            <a:ext cx="7945283" cy="5029200"/>
          </a:xfrm>
          <a:prstGeom prst="rect">
            <a:avLst/>
          </a:prstGeom>
        </p:spPr>
      </p:pic>
    </p:spTree>
    <p:extLst>
      <p:ext uri="{BB962C8B-B14F-4D97-AF65-F5344CB8AC3E}">
        <p14:creationId xmlns:p14="http://schemas.microsoft.com/office/powerpoint/2010/main" val="3551550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A9252-0220-C8F8-B5F3-0E535608BF43}"/>
              </a:ext>
            </a:extLst>
          </p:cNvPr>
          <p:cNvSpPr>
            <a:spLocks noGrp="1"/>
          </p:cNvSpPr>
          <p:nvPr>
            <p:ph type="title"/>
          </p:nvPr>
        </p:nvSpPr>
        <p:spPr>
          <a:xfrm>
            <a:off x="609600" y="557784"/>
            <a:ext cx="10972800" cy="742379"/>
          </a:xfrm>
        </p:spPr>
        <p:txBody>
          <a:bodyPr>
            <a:normAutofit fontScale="90000"/>
          </a:bodyPr>
          <a:lstStyle/>
          <a:p>
            <a:r>
              <a:rPr lang="en-US" dirty="0">
                <a:latin typeface="Times New Roman" panose="02020603050405020304" pitchFamily="18" charset="0"/>
                <a:cs typeface="Times New Roman" panose="02020603050405020304" pitchFamily="18" charset="0"/>
              </a:rPr>
              <a:t>EDA Ctnd…</a:t>
            </a:r>
          </a:p>
        </p:txBody>
      </p:sp>
      <p:pic>
        <p:nvPicPr>
          <p:cNvPr id="4" name="Content Placeholder 3">
            <a:extLst>
              <a:ext uri="{FF2B5EF4-FFF2-40B4-BE49-F238E27FC236}">
                <a16:creationId xmlns:a16="http://schemas.microsoft.com/office/drawing/2014/main" id="{B412C65E-7836-2F19-1330-DDA95CD6FFD1}"/>
              </a:ext>
            </a:extLst>
          </p:cNvPr>
          <p:cNvPicPr>
            <a:picLocks noGrp="1" noChangeAspect="1"/>
          </p:cNvPicPr>
          <p:nvPr>
            <p:ph idx="1"/>
          </p:nvPr>
        </p:nvPicPr>
        <p:blipFill>
          <a:blip r:embed="rId2"/>
          <a:stretch>
            <a:fillRect/>
          </a:stretch>
        </p:blipFill>
        <p:spPr>
          <a:xfrm>
            <a:off x="128585" y="2246564"/>
            <a:ext cx="6500815" cy="3758206"/>
          </a:xfrm>
          <a:prstGeom prst="rect">
            <a:avLst/>
          </a:prstGeom>
        </p:spPr>
      </p:pic>
      <p:pic>
        <p:nvPicPr>
          <p:cNvPr id="5" name="Picture 4">
            <a:extLst>
              <a:ext uri="{FF2B5EF4-FFF2-40B4-BE49-F238E27FC236}">
                <a16:creationId xmlns:a16="http://schemas.microsoft.com/office/drawing/2014/main" id="{9127E0C6-31EB-8141-C20A-47AD46967E58}"/>
              </a:ext>
            </a:extLst>
          </p:cNvPr>
          <p:cNvPicPr>
            <a:picLocks noChangeAspect="1"/>
          </p:cNvPicPr>
          <p:nvPr/>
        </p:nvPicPr>
        <p:blipFill>
          <a:blip r:embed="rId3"/>
          <a:stretch>
            <a:fillRect/>
          </a:stretch>
        </p:blipFill>
        <p:spPr>
          <a:xfrm>
            <a:off x="6950073" y="2246564"/>
            <a:ext cx="4846320" cy="3967927"/>
          </a:xfrm>
          <a:prstGeom prst="rect">
            <a:avLst/>
          </a:prstGeom>
        </p:spPr>
      </p:pic>
    </p:spTree>
    <p:extLst>
      <p:ext uri="{BB962C8B-B14F-4D97-AF65-F5344CB8AC3E}">
        <p14:creationId xmlns:p14="http://schemas.microsoft.com/office/powerpoint/2010/main" val="3845279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61AA-B816-9A5B-7C72-0FA9CCA0726A}"/>
              </a:ext>
            </a:extLst>
          </p:cNvPr>
          <p:cNvSpPr>
            <a:spLocks noGrp="1"/>
          </p:cNvSpPr>
          <p:nvPr>
            <p:ph type="title"/>
          </p:nvPr>
        </p:nvSpPr>
        <p:spPr>
          <a:xfrm>
            <a:off x="609600" y="557784"/>
            <a:ext cx="10972800" cy="956691"/>
          </a:xfrm>
        </p:spPr>
        <p:txBody>
          <a:bodyPr/>
          <a:lstStyle/>
          <a:p>
            <a:r>
              <a:rPr lang="en-US" dirty="0">
                <a:latin typeface="Times New Roman" panose="02020603050405020304" pitchFamily="18" charset="0"/>
                <a:cs typeface="Times New Roman" panose="02020603050405020304" pitchFamily="18" charset="0"/>
              </a:rPr>
              <a:t>EDA Ctnd…</a:t>
            </a:r>
          </a:p>
        </p:txBody>
      </p:sp>
      <p:pic>
        <p:nvPicPr>
          <p:cNvPr id="4" name="Content Placeholder 3">
            <a:extLst>
              <a:ext uri="{FF2B5EF4-FFF2-40B4-BE49-F238E27FC236}">
                <a16:creationId xmlns:a16="http://schemas.microsoft.com/office/drawing/2014/main" id="{C45DE1E9-4D5B-A0B7-F846-ECF9095469AC}"/>
              </a:ext>
            </a:extLst>
          </p:cNvPr>
          <p:cNvPicPr>
            <a:picLocks noGrp="1" noChangeAspect="1"/>
          </p:cNvPicPr>
          <p:nvPr>
            <p:ph idx="1"/>
          </p:nvPr>
        </p:nvPicPr>
        <p:blipFill>
          <a:blip r:embed="rId2"/>
          <a:stretch>
            <a:fillRect/>
          </a:stretch>
        </p:blipFill>
        <p:spPr>
          <a:xfrm>
            <a:off x="609600" y="2093976"/>
            <a:ext cx="5002498" cy="4297680"/>
          </a:xfrm>
          <a:prstGeom prst="rect">
            <a:avLst/>
          </a:prstGeom>
        </p:spPr>
      </p:pic>
      <p:pic>
        <p:nvPicPr>
          <p:cNvPr id="5" name="Picture 4">
            <a:extLst>
              <a:ext uri="{FF2B5EF4-FFF2-40B4-BE49-F238E27FC236}">
                <a16:creationId xmlns:a16="http://schemas.microsoft.com/office/drawing/2014/main" id="{8B5EB854-43D8-3D7A-A9F8-184FE88EEB71}"/>
              </a:ext>
            </a:extLst>
          </p:cNvPr>
          <p:cNvPicPr>
            <a:picLocks noChangeAspect="1"/>
          </p:cNvPicPr>
          <p:nvPr/>
        </p:nvPicPr>
        <p:blipFill>
          <a:blip r:embed="rId3"/>
          <a:stretch>
            <a:fillRect/>
          </a:stretch>
        </p:blipFill>
        <p:spPr>
          <a:xfrm>
            <a:off x="6579904" y="2093976"/>
            <a:ext cx="4822747" cy="4092512"/>
          </a:xfrm>
          <a:prstGeom prst="rect">
            <a:avLst/>
          </a:prstGeom>
        </p:spPr>
      </p:pic>
    </p:spTree>
    <p:extLst>
      <p:ext uri="{BB962C8B-B14F-4D97-AF65-F5344CB8AC3E}">
        <p14:creationId xmlns:p14="http://schemas.microsoft.com/office/powerpoint/2010/main" val="401546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A54E-B72E-640B-0F92-3A429F2B33A1}"/>
              </a:ext>
            </a:extLst>
          </p:cNvPr>
          <p:cNvSpPr>
            <a:spLocks noGrp="1"/>
          </p:cNvSpPr>
          <p:nvPr>
            <p:ph type="title"/>
          </p:nvPr>
        </p:nvSpPr>
        <p:spPr>
          <a:xfrm>
            <a:off x="609600" y="557784"/>
            <a:ext cx="10972800" cy="799529"/>
          </a:xfrm>
        </p:spPr>
        <p:txBody>
          <a:bodyPr/>
          <a:lstStyle/>
          <a:p>
            <a:r>
              <a:rPr lang="en-US" dirty="0">
                <a:latin typeface="Times New Roman" panose="02020603050405020304" pitchFamily="18" charset="0"/>
                <a:cs typeface="Times New Roman" panose="02020603050405020304" pitchFamily="18" charset="0"/>
              </a:rPr>
              <a:t>EDA Ctnd…</a:t>
            </a:r>
          </a:p>
        </p:txBody>
      </p:sp>
      <p:pic>
        <p:nvPicPr>
          <p:cNvPr id="4" name="Content Placeholder 3">
            <a:extLst>
              <a:ext uri="{FF2B5EF4-FFF2-40B4-BE49-F238E27FC236}">
                <a16:creationId xmlns:a16="http://schemas.microsoft.com/office/drawing/2014/main" id="{2DFE45ED-7CD3-EB46-5E3F-249889934530}"/>
              </a:ext>
            </a:extLst>
          </p:cNvPr>
          <p:cNvPicPr>
            <a:picLocks noGrp="1" noChangeAspect="1"/>
          </p:cNvPicPr>
          <p:nvPr>
            <p:ph idx="1"/>
          </p:nvPr>
        </p:nvPicPr>
        <p:blipFill>
          <a:blip r:embed="rId2"/>
          <a:stretch>
            <a:fillRect/>
          </a:stretch>
        </p:blipFill>
        <p:spPr>
          <a:xfrm>
            <a:off x="723896" y="2343146"/>
            <a:ext cx="5089796" cy="4114800"/>
          </a:xfrm>
          <a:prstGeom prst="rect">
            <a:avLst/>
          </a:prstGeom>
        </p:spPr>
      </p:pic>
      <p:pic>
        <p:nvPicPr>
          <p:cNvPr id="5" name="Picture 4">
            <a:extLst>
              <a:ext uri="{FF2B5EF4-FFF2-40B4-BE49-F238E27FC236}">
                <a16:creationId xmlns:a16="http://schemas.microsoft.com/office/drawing/2014/main" id="{27940F48-AF6E-A232-22A8-65096DFD071B}"/>
              </a:ext>
            </a:extLst>
          </p:cNvPr>
          <p:cNvPicPr>
            <a:picLocks noChangeAspect="1"/>
          </p:cNvPicPr>
          <p:nvPr/>
        </p:nvPicPr>
        <p:blipFill>
          <a:blip r:embed="rId3"/>
          <a:stretch>
            <a:fillRect/>
          </a:stretch>
        </p:blipFill>
        <p:spPr>
          <a:xfrm>
            <a:off x="6296022" y="2343147"/>
            <a:ext cx="4924536" cy="4114800"/>
          </a:xfrm>
          <a:prstGeom prst="rect">
            <a:avLst/>
          </a:prstGeom>
        </p:spPr>
      </p:pic>
    </p:spTree>
    <p:extLst>
      <p:ext uri="{BB962C8B-B14F-4D97-AF65-F5344CB8AC3E}">
        <p14:creationId xmlns:p14="http://schemas.microsoft.com/office/powerpoint/2010/main" val="772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DCC0-50B1-143B-056A-A78221FFF5A6}"/>
              </a:ext>
            </a:extLst>
          </p:cNvPr>
          <p:cNvSpPr>
            <a:spLocks noGrp="1"/>
          </p:cNvSpPr>
          <p:nvPr>
            <p:ph type="title"/>
          </p:nvPr>
        </p:nvSpPr>
        <p:spPr>
          <a:xfrm>
            <a:off x="609600" y="557784"/>
            <a:ext cx="10972800" cy="785241"/>
          </a:xfrm>
        </p:spPr>
        <p:txBody>
          <a:bodyPr/>
          <a:lstStyle/>
          <a:p>
            <a:r>
              <a:rPr lang="en-US" dirty="0">
                <a:latin typeface="Times New Roman" panose="02020603050405020304" pitchFamily="18" charset="0"/>
                <a:cs typeface="Times New Roman" panose="02020603050405020304" pitchFamily="18" charset="0"/>
              </a:rPr>
              <a:t>EDA Ctnd…</a:t>
            </a:r>
          </a:p>
        </p:txBody>
      </p:sp>
      <p:pic>
        <p:nvPicPr>
          <p:cNvPr id="4" name="Content Placeholder 3">
            <a:extLst>
              <a:ext uri="{FF2B5EF4-FFF2-40B4-BE49-F238E27FC236}">
                <a16:creationId xmlns:a16="http://schemas.microsoft.com/office/drawing/2014/main" id="{DBEBB2FF-BEDF-55D4-46E7-AF78E61DFB69}"/>
              </a:ext>
            </a:extLst>
          </p:cNvPr>
          <p:cNvPicPr>
            <a:picLocks noGrp="1" noChangeAspect="1"/>
          </p:cNvPicPr>
          <p:nvPr>
            <p:ph idx="1"/>
          </p:nvPr>
        </p:nvPicPr>
        <p:blipFill>
          <a:blip r:embed="rId2"/>
          <a:stretch>
            <a:fillRect/>
          </a:stretch>
        </p:blipFill>
        <p:spPr>
          <a:xfrm>
            <a:off x="915987" y="2381248"/>
            <a:ext cx="4960349" cy="4206240"/>
          </a:xfrm>
          <a:prstGeom prst="rect">
            <a:avLst/>
          </a:prstGeom>
        </p:spPr>
      </p:pic>
      <p:pic>
        <p:nvPicPr>
          <p:cNvPr id="5" name="Picture 4">
            <a:extLst>
              <a:ext uri="{FF2B5EF4-FFF2-40B4-BE49-F238E27FC236}">
                <a16:creationId xmlns:a16="http://schemas.microsoft.com/office/drawing/2014/main" id="{523AC629-A2B0-086B-BA08-B7D88BDE6CB5}"/>
              </a:ext>
            </a:extLst>
          </p:cNvPr>
          <p:cNvPicPr>
            <a:picLocks noChangeAspect="1"/>
          </p:cNvPicPr>
          <p:nvPr/>
        </p:nvPicPr>
        <p:blipFill>
          <a:blip r:embed="rId3"/>
          <a:stretch>
            <a:fillRect/>
          </a:stretch>
        </p:blipFill>
        <p:spPr>
          <a:xfrm>
            <a:off x="6689723" y="2381246"/>
            <a:ext cx="4757740" cy="4114800"/>
          </a:xfrm>
          <a:prstGeom prst="rect">
            <a:avLst/>
          </a:prstGeom>
        </p:spPr>
      </p:pic>
    </p:spTree>
    <p:extLst>
      <p:ext uri="{BB962C8B-B14F-4D97-AF65-F5344CB8AC3E}">
        <p14:creationId xmlns:p14="http://schemas.microsoft.com/office/powerpoint/2010/main" val="1278388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F0F5EC-5100-594C-6832-CCA54471DDAC}"/>
              </a:ext>
            </a:extLst>
          </p:cNvPr>
          <p:cNvPicPr>
            <a:picLocks noGrp="1" noChangeAspect="1"/>
          </p:cNvPicPr>
          <p:nvPr>
            <p:ph idx="1"/>
          </p:nvPr>
        </p:nvPicPr>
        <p:blipFill>
          <a:blip r:embed="rId2"/>
          <a:stretch>
            <a:fillRect/>
          </a:stretch>
        </p:blipFill>
        <p:spPr>
          <a:xfrm>
            <a:off x="230188" y="371475"/>
            <a:ext cx="3530600" cy="2857500"/>
          </a:xfrm>
          <a:prstGeom prst="rect">
            <a:avLst/>
          </a:prstGeom>
        </p:spPr>
      </p:pic>
      <p:pic>
        <p:nvPicPr>
          <p:cNvPr id="6" name="Picture 5">
            <a:extLst>
              <a:ext uri="{FF2B5EF4-FFF2-40B4-BE49-F238E27FC236}">
                <a16:creationId xmlns:a16="http://schemas.microsoft.com/office/drawing/2014/main" id="{5FA71038-DBDE-8D5E-3835-1AF1C9966B7E}"/>
              </a:ext>
            </a:extLst>
          </p:cNvPr>
          <p:cNvPicPr>
            <a:picLocks noChangeAspect="1"/>
          </p:cNvPicPr>
          <p:nvPr/>
        </p:nvPicPr>
        <p:blipFill>
          <a:blip r:embed="rId3"/>
          <a:stretch>
            <a:fillRect/>
          </a:stretch>
        </p:blipFill>
        <p:spPr>
          <a:xfrm>
            <a:off x="4286250" y="371475"/>
            <a:ext cx="3619500" cy="2857500"/>
          </a:xfrm>
          <a:prstGeom prst="rect">
            <a:avLst/>
          </a:prstGeom>
        </p:spPr>
      </p:pic>
      <p:pic>
        <p:nvPicPr>
          <p:cNvPr id="7" name="Picture 6">
            <a:extLst>
              <a:ext uri="{FF2B5EF4-FFF2-40B4-BE49-F238E27FC236}">
                <a16:creationId xmlns:a16="http://schemas.microsoft.com/office/drawing/2014/main" id="{9F6210C1-2E96-0EA4-4CFC-98461E90F77C}"/>
              </a:ext>
            </a:extLst>
          </p:cNvPr>
          <p:cNvPicPr>
            <a:picLocks noChangeAspect="1"/>
          </p:cNvPicPr>
          <p:nvPr/>
        </p:nvPicPr>
        <p:blipFill>
          <a:blip r:embed="rId4"/>
          <a:stretch>
            <a:fillRect/>
          </a:stretch>
        </p:blipFill>
        <p:spPr>
          <a:xfrm>
            <a:off x="8431212" y="346075"/>
            <a:ext cx="3429000" cy="2882900"/>
          </a:xfrm>
          <a:prstGeom prst="rect">
            <a:avLst/>
          </a:prstGeom>
        </p:spPr>
      </p:pic>
      <p:pic>
        <p:nvPicPr>
          <p:cNvPr id="8" name="Picture 7">
            <a:extLst>
              <a:ext uri="{FF2B5EF4-FFF2-40B4-BE49-F238E27FC236}">
                <a16:creationId xmlns:a16="http://schemas.microsoft.com/office/drawing/2014/main" id="{181A3F5F-8AB4-EB8F-DD4C-F032CB560E19}"/>
              </a:ext>
            </a:extLst>
          </p:cNvPr>
          <p:cNvPicPr>
            <a:picLocks noChangeAspect="1"/>
          </p:cNvPicPr>
          <p:nvPr/>
        </p:nvPicPr>
        <p:blipFill>
          <a:blip r:embed="rId5"/>
          <a:stretch>
            <a:fillRect/>
          </a:stretch>
        </p:blipFill>
        <p:spPr>
          <a:xfrm>
            <a:off x="147638" y="3578225"/>
            <a:ext cx="3695700" cy="2908300"/>
          </a:xfrm>
          <a:prstGeom prst="rect">
            <a:avLst/>
          </a:prstGeom>
        </p:spPr>
      </p:pic>
      <p:pic>
        <p:nvPicPr>
          <p:cNvPr id="9" name="Picture 8">
            <a:extLst>
              <a:ext uri="{FF2B5EF4-FFF2-40B4-BE49-F238E27FC236}">
                <a16:creationId xmlns:a16="http://schemas.microsoft.com/office/drawing/2014/main" id="{17C61156-B982-4BF2-3B41-1E21B371CB03}"/>
              </a:ext>
            </a:extLst>
          </p:cNvPr>
          <p:cNvPicPr>
            <a:picLocks noChangeAspect="1"/>
          </p:cNvPicPr>
          <p:nvPr/>
        </p:nvPicPr>
        <p:blipFill>
          <a:blip r:embed="rId6"/>
          <a:stretch>
            <a:fillRect/>
          </a:stretch>
        </p:blipFill>
        <p:spPr>
          <a:xfrm>
            <a:off x="4260850" y="3578225"/>
            <a:ext cx="3644900" cy="2857500"/>
          </a:xfrm>
          <a:prstGeom prst="rect">
            <a:avLst/>
          </a:prstGeom>
        </p:spPr>
      </p:pic>
      <p:pic>
        <p:nvPicPr>
          <p:cNvPr id="10" name="Picture 9">
            <a:extLst>
              <a:ext uri="{FF2B5EF4-FFF2-40B4-BE49-F238E27FC236}">
                <a16:creationId xmlns:a16="http://schemas.microsoft.com/office/drawing/2014/main" id="{E91F42EB-9C96-FDD6-59D7-97C80F40F9E6}"/>
              </a:ext>
            </a:extLst>
          </p:cNvPr>
          <p:cNvPicPr>
            <a:picLocks noChangeAspect="1"/>
          </p:cNvPicPr>
          <p:nvPr/>
        </p:nvPicPr>
        <p:blipFill>
          <a:blip r:embed="rId7"/>
          <a:stretch>
            <a:fillRect/>
          </a:stretch>
        </p:blipFill>
        <p:spPr>
          <a:xfrm>
            <a:off x="8431212" y="3532187"/>
            <a:ext cx="3530600" cy="2882900"/>
          </a:xfrm>
          <a:prstGeom prst="rect">
            <a:avLst/>
          </a:prstGeom>
        </p:spPr>
      </p:pic>
      <p:sp>
        <p:nvSpPr>
          <p:cNvPr id="12" name="TextBox 11">
            <a:extLst>
              <a:ext uri="{FF2B5EF4-FFF2-40B4-BE49-F238E27FC236}">
                <a16:creationId xmlns:a16="http://schemas.microsoft.com/office/drawing/2014/main" id="{45B8DA9D-1C38-2B9A-8266-81BECE648717}"/>
              </a:ext>
            </a:extLst>
          </p:cNvPr>
          <p:cNvSpPr txBox="1"/>
          <p:nvPr/>
        </p:nvSpPr>
        <p:spPr>
          <a:xfrm>
            <a:off x="2357439" y="3228975"/>
            <a:ext cx="599122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Heat Maps for Hourly Trip counts from top 5 pickup Boroughs </a:t>
            </a:r>
          </a:p>
        </p:txBody>
      </p:sp>
    </p:spTree>
    <p:extLst>
      <p:ext uri="{BB962C8B-B14F-4D97-AF65-F5344CB8AC3E}">
        <p14:creationId xmlns:p14="http://schemas.microsoft.com/office/powerpoint/2010/main" val="3663631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0D76BA3-3E27-DC60-CF65-5207F3F1C1A3}"/>
              </a:ext>
            </a:extLst>
          </p:cNvPr>
          <p:cNvPicPr>
            <a:picLocks noGrp="1" noChangeAspect="1"/>
          </p:cNvPicPr>
          <p:nvPr>
            <p:ph idx="1"/>
          </p:nvPr>
        </p:nvPicPr>
        <p:blipFill>
          <a:blip r:embed="rId2"/>
          <a:stretch>
            <a:fillRect/>
          </a:stretch>
        </p:blipFill>
        <p:spPr>
          <a:xfrm>
            <a:off x="220661" y="2337433"/>
            <a:ext cx="5543384" cy="4297680"/>
          </a:xfrm>
          <a:prstGeom prst="rect">
            <a:avLst/>
          </a:prstGeom>
        </p:spPr>
      </p:pic>
      <p:pic>
        <p:nvPicPr>
          <p:cNvPr id="8" name="Picture 7">
            <a:extLst>
              <a:ext uri="{FF2B5EF4-FFF2-40B4-BE49-F238E27FC236}">
                <a16:creationId xmlns:a16="http://schemas.microsoft.com/office/drawing/2014/main" id="{8938121D-5BDC-6E88-1166-61DB47BF029E}"/>
              </a:ext>
            </a:extLst>
          </p:cNvPr>
          <p:cNvPicPr>
            <a:picLocks noChangeAspect="1"/>
          </p:cNvPicPr>
          <p:nvPr/>
        </p:nvPicPr>
        <p:blipFill>
          <a:blip r:embed="rId3"/>
          <a:stretch>
            <a:fillRect/>
          </a:stretch>
        </p:blipFill>
        <p:spPr>
          <a:xfrm>
            <a:off x="5907086" y="2428873"/>
            <a:ext cx="5394960" cy="4182610"/>
          </a:xfrm>
          <a:prstGeom prst="rect">
            <a:avLst/>
          </a:prstGeom>
        </p:spPr>
      </p:pic>
      <p:sp>
        <p:nvSpPr>
          <p:cNvPr id="9" name="TextBox 8">
            <a:extLst>
              <a:ext uri="{FF2B5EF4-FFF2-40B4-BE49-F238E27FC236}">
                <a16:creationId xmlns:a16="http://schemas.microsoft.com/office/drawing/2014/main" id="{6B36A66B-1E03-4B69-866C-5592617EEA7B}"/>
              </a:ext>
            </a:extLst>
          </p:cNvPr>
          <p:cNvSpPr txBox="1"/>
          <p:nvPr/>
        </p:nvSpPr>
        <p:spPr>
          <a:xfrm>
            <a:off x="2228850" y="557213"/>
            <a:ext cx="6628802"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These graphs shows that top pickup and drop off zones in NYC, </a:t>
            </a:r>
          </a:p>
          <a:p>
            <a:r>
              <a:rPr lang="en-US" dirty="0">
                <a:latin typeface="Times New Roman" panose="02020603050405020304" pitchFamily="18" charset="0"/>
                <a:cs typeface="Times New Roman" panose="02020603050405020304" pitchFamily="18" charset="0"/>
              </a:rPr>
              <a:t>where we can observe that most of the pickups from JFK Airport and </a:t>
            </a:r>
          </a:p>
          <a:p>
            <a:r>
              <a:rPr lang="en-US" dirty="0">
                <a:latin typeface="Times New Roman" panose="02020603050405020304" pitchFamily="18" charset="0"/>
                <a:cs typeface="Times New Roman" panose="02020603050405020304" pitchFamily="18" charset="0"/>
              </a:rPr>
              <a:t>drop-offs from Upper east Side North</a:t>
            </a:r>
          </a:p>
        </p:txBody>
      </p:sp>
    </p:spTree>
    <p:extLst>
      <p:ext uri="{BB962C8B-B14F-4D97-AF65-F5344CB8AC3E}">
        <p14:creationId xmlns:p14="http://schemas.microsoft.com/office/powerpoint/2010/main" val="1363705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8BB7D5-3D1F-AAD1-2BC4-D28CE66AB48C}"/>
              </a:ext>
            </a:extLst>
          </p:cNvPr>
          <p:cNvPicPr>
            <a:picLocks noGrp="1" noChangeAspect="1"/>
          </p:cNvPicPr>
          <p:nvPr>
            <p:ph idx="1"/>
          </p:nvPr>
        </p:nvPicPr>
        <p:blipFill>
          <a:blip r:embed="rId2"/>
          <a:stretch>
            <a:fillRect/>
          </a:stretch>
        </p:blipFill>
        <p:spPr>
          <a:xfrm>
            <a:off x="2433637" y="1771651"/>
            <a:ext cx="6675120" cy="4801888"/>
          </a:xfrm>
          <a:prstGeom prst="rect">
            <a:avLst/>
          </a:prstGeom>
        </p:spPr>
      </p:pic>
      <p:sp>
        <p:nvSpPr>
          <p:cNvPr id="6" name="TextBox 5">
            <a:extLst>
              <a:ext uri="{FF2B5EF4-FFF2-40B4-BE49-F238E27FC236}">
                <a16:creationId xmlns:a16="http://schemas.microsoft.com/office/drawing/2014/main" id="{A5547FF7-4E5A-6CD9-9194-9E0B775A03AD}"/>
              </a:ext>
            </a:extLst>
          </p:cNvPr>
          <p:cNvSpPr txBox="1"/>
          <p:nvPr/>
        </p:nvSpPr>
        <p:spPr>
          <a:xfrm>
            <a:off x="1057275" y="1243013"/>
            <a:ext cx="897255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graph shows Hourly Trip Counts per Borough, illustrating the number of trips throughout the day for different boroughs in New York City.</a:t>
            </a:r>
          </a:p>
        </p:txBody>
      </p:sp>
    </p:spTree>
    <p:extLst>
      <p:ext uri="{BB962C8B-B14F-4D97-AF65-F5344CB8AC3E}">
        <p14:creationId xmlns:p14="http://schemas.microsoft.com/office/powerpoint/2010/main" val="2129461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CC1EBE-99CC-D20B-4A78-197F463A791F}"/>
              </a:ext>
            </a:extLst>
          </p:cNvPr>
          <p:cNvPicPr>
            <a:picLocks noGrp="1" noChangeAspect="1"/>
          </p:cNvPicPr>
          <p:nvPr>
            <p:ph idx="1"/>
          </p:nvPr>
        </p:nvPicPr>
        <p:blipFill>
          <a:blip r:embed="rId2"/>
          <a:stretch>
            <a:fillRect/>
          </a:stretch>
        </p:blipFill>
        <p:spPr>
          <a:xfrm>
            <a:off x="2274399" y="1711389"/>
            <a:ext cx="7643201" cy="5120640"/>
          </a:xfrm>
          <a:prstGeom prst="rect">
            <a:avLst/>
          </a:prstGeom>
        </p:spPr>
      </p:pic>
      <p:sp>
        <p:nvSpPr>
          <p:cNvPr id="7" name="TextBox 6">
            <a:extLst>
              <a:ext uri="{FF2B5EF4-FFF2-40B4-BE49-F238E27FC236}">
                <a16:creationId xmlns:a16="http://schemas.microsoft.com/office/drawing/2014/main" id="{BB33DA5D-4A47-A1A3-18EF-44CAA8CDC264}"/>
              </a:ext>
            </a:extLst>
          </p:cNvPr>
          <p:cNvSpPr txBox="1"/>
          <p:nvPr/>
        </p:nvSpPr>
        <p:spPr>
          <a:xfrm>
            <a:off x="1157288" y="557213"/>
            <a:ext cx="895826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Scatter Plots for trip distance trip distance (in miles) and fare amount (in dollars) for taxi rides across different boroughs in New York City </a:t>
            </a:r>
          </a:p>
        </p:txBody>
      </p:sp>
    </p:spTree>
    <p:extLst>
      <p:ext uri="{BB962C8B-B14F-4D97-AF65-F5344CB8AC3E}">
        <p14:creationId xmlns:p14="http://schemas.microsoft.com/office/powerpoint/2010/main" val="378823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FCAE-30C8-AD3D-0928-0D8F9A9C2B9D}"/>
              </a:ext>
            </a:extLst>
          </p:cNvPr>
          <p:cNvSpPr>
            <a:spLocks noGrp="1"/>
          </p:cNvSpPr>
          <p:nvPr>
            <p:ph type="title"/>
          </p:nvPr>
        </p:nvSpPr>
        <p:spPr>
          <a:xfrm>
            <a:off x="609600" y="557784"/>
            <a:ext cx="10972800" cy="842391"/>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2CFF82C-26E0-2EF2-E5D3-327A2862FC06}"/>
              </a:ext>
            </a:extLst>
          </p:cNvPr>
          <p:cNvSpPr>
            <a:spLocks noGrp="1"/>
          </p:cNvSpPr>
          <p:nvPr>
            <p:ph idx="1"/>
          </p:nvPr>
        </p:nvSpPr>
        <p:spPr>
          <a:xfrm>
            <a:off x="609600" y="1543050"/>
            <a:ext cx="10972800" cy="4599688"/>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project aims to develop a predictive model to estimate taxi fares and trip durations for NYC taxi rides and classify trips into peak and off-peak hours. The system will utilize machine learning models to offer real-time predictions, integrated with an interactive web interface using Streamlit for user input and outputs.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project was chosen to provide a web interface for passengers to input their trip details and instantly get predictions, improving convenience. And it helps to plan their trips more effectively by avoiding surprises related to fare or travel time.</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439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359F-84C7-945D-9D6D-6B588C68F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GitHub Account</a:t>
            </a:r>
          </a:p>
        </p:txBody>
      </p:sp>
      <p:sp>
        <p:nvSpPr>
          <p:cNvPr id="3" name="Content Placeholder 2">
            <a:extLst>
              <a:ext uri="{FF2B5EF4-FFF2-40B4-BE49-F238E27FC236}">
                <a16:creationId xmlns:a16="http://schemas.microsoft.com/office/drawing/2014/main" id="{94FEB8DD-1198-D344-A7F9-B2E4C72E56A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Git Account: </a:t>
            </a:r>
            <a:r>
              <a:rPr lang="en-US" dirty="0">
                <a:latin typeface="Times New Roman" panose="02020603050405020304" pitchFamily="18" charset="0"/>
                <a:cs typeface="Times New Roman" panose="02020603050405020304" pitchFamily="18" charset="0"/>
                <a:hlinkClick r:id="rId2"/>
              </a:rPr>
              <a:t>https://github.com/teju1p/Group_D_Capstone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3FBBF4C6-A677-202B-6DE1-8C6DB9C3FB91}"/>
              </a:ext>
            </a:extLst>
          </p:cNvPr>
          <p:cNvPicPr>
            <a:picLocks noChangeAspect="1"/>
          </p:cNvPicPr>
          <p:nvPr/>
        </p:nvPicPr>
        <p:blipFill>
          <a:blip r:embed="rId3"/>
          <a:stretch>
            <a:fillRect/>
          </a:stretch>
        </p:blipFill>
        <p:spPr>
          <a:xfrm>
            <a:off x="1814512" y="2649823"/>
            <a:ext cx="7772400" cy="3853450"/>
          </a:xfrm>
          <a:prstGeom prst="rect">
            <a:avLst/>
          </a:prstGeom>
        </p:spPr>
      </p:pic>
    </p:spTree>
    <p:extLst>
      <p:ext uri="{BB962C8B-B14F-4D97-AF65-F5344CB8AC3E}">
        <p14:creationId xmlns:p14="http://schemas.microsoft.com/office/powerpoint/2010/main" val="274417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EE423-5147-DB40-4D84-354C6FAA732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Next Steps</a:t>
            </a:r>
          </a:p>
        </p:txBody>
      </p:sp>
      <p:sp>
        <p:nvSpPr>
          <p:cNvPr id="3" name="Content Placeholder 2">
            <a:extLst>
              <a:ext uri="{FF2B5EF4-FFF2-40B4-BE49-F238E27FC236}">
                <a16:creationId xmlns:a16="http://schemas.microsoft.com/office/drawing/2014/main" id="{33D7C74C-4C1D-E17C-53A7-F909960C43B3}"/>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Planned Methods: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 Engineering</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Applying Regression for fare and time duration prediction</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Classifying peak hours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Building the web interface using Streamlit for user inputs and real-time predictions.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620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AD71-5EB0-4309-64DE-8175408CF32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838642B6-8A12-73FB-834D-8FEA7B59708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have made significant progress by cleaning our dataset and performing exploratory data analysis. Our next steps will focus on feature engineering, model development, and creating a user-friendly web interface to deliver accurate fare and duration predictions, along with peak hour classifications.</a:t>
            </a:r>
          </a:p>
        </p:txBody>
      </p:sp>
    </p:spTree>
    <p:extLst>
      <p:ext uri="{BB962C8B-B14F-4D97-AF65-F5344CB8AC3E}">
        <p14:creationId xmlns:p14="http://schemas.microsoft.com/office/powerpoint/2010/main" val="10036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8530-C60E-9752-F720-8DF1729D2F7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A8930F0C-910E-F736-0D29-A9DE19B8F2DB}"/>
              </a:ext>
            </a:extLst>
          </p:cNvPr>
          <p:cNvSpPr>
            <a:spLocks noGrp="1"/>
          </p:cNvSpPr>
          <p:nvPr>
            <p:ph idx="1"/>
          </p:nvPr>
        </p:nvSpPr>
        <p:spPr/>
        <p:txBody>
          <a:bodyPr/>
          <a:lstStyle/>
          <a:p>
            <a:pPr marL="457200" indent="-457200">
              <a:buAutoNum type="arabicPeriod"/>
            </a:pPr>
            <a:r>
              <a:rPr lang="en-US" b="0" i="0" dirty="0">
                <a:solidFill>
                  <a:srgbClr val="222222"/>
                </a:solidFill>
                <a:effectLst/>
                <a:latin typeface="Times New Roman" panose="02020603050405020304" pitchFamily="18" charset="0"/>
                <a:cs typeface="Times New Roman" panose="02020603050405020304" pitchFamily="18" charset="0"/>
                <a:hlinkClick r:id="rId2"/>
              </a:rPr>
              <a:t>https://www.nyc.gov/site/tlc/about/tlc-trip-record-data.page</a:t>
            </a:r>
            <a:endParaRPr lang="en-US" b="0" i="0" dirty="0">
              <a:solidFill>
                <a:srgbClr val="222222"/>
              </a:solidFill>
              <a:effectLst/>
              <a:latin typeface="Times New Roman" panose="02020603050405020304" pitchFamily="18" charset="0"/>
              <a:cs typeface="Times New Roman" panose="02020603050405020304" pitchFamily="18" charset="0"/>
            </a:endParaRPr>
          </a:p>
          <a:p>
            <a:pPr marL="457200" indent="-457200">
              <a:buAutoNum type="arabicPeriod"/>
            </a:pPr>
            <a:r>
              <a:rPr lang="en-US" b="0" i="0" dirty="0" err="1">
                <a:solidFill>
                  <a:srgbClr val="222222"/>
                </a:solidFill>
                <a:effectLst/>
                <a:latin typeface="Times New Roman" panose="02020603050405020304" pitchFamily="18" charset="0"/>
                <a:cs typeface="Times New Roman" panose="02020603050405020304" pitchFamily="18" charset="0"/>
              </a:rPr>
              <a:t>Poongodi</a:t>
            </a:r>
            <a:r>
              <a:rPr lang="en-US" b="0" i="0" dirty="0">
                <a:solidFill>
                  <a:srgbClr val="222222"/>
                </a:solidFill>
                <a:effectLst/>
                <a:latin typeface="Times New Roman" panose="02020603050405020304" pitchFamily="18" charset="0"/>
                <a:cs typeface="Times New Roman" panose="02020603050405020304" pitchFamily="18" charset="0"/>
              </a:rPr>
              <a:t>, M., Malviya, M., Kumar, C. </a:t>
            </a:r>
            <a:r>
              <a:rPr lang="en-US" b="0" i="1" dirty="0">
                <a:solidFill>
                  <a:srgbClr val="222222"/>
                </a:solidFill>
                <a:effectLst/>
                <a:latin typeface="Times New Roman" panose="02020603050405020304" pitchFamily="18" charset="0"/>
                <a:cs typeface="Times New Roman" panose="02020603050405020304" pitchFamily="18" charset="0"/>
              </a:rPr>
              <a:t>et al.</a:t>
            </a:r>
            <a:r>
              <a:rPr lang="en-US" b="0" i="0" dirty="0">
                <a:solidFill>
                  <a:srgbClr val="222222"/>
                </a:solidFill>
                <a:effectLst/>
                <a:latin typeface="Times New Roman" panose="02020603050405020304" pitchFamily="18" charset="0"/>
                <a:cs typeface="Times New Roman" panose="02020603050405020304" pitchFamily="18" charset="0"/>
              </a:rPr>
              <a:t> New York City taxi trip duration prediction using MLP and XGBoost. </a:t>
            </a:r>
            <a:r>
              <a:rPr lang="en-US" b="0" i="1" dirty="0">
                <a:solidFill>
                  <a:srgbClr val="222222"/>
                </a:solidFill>
                <a:effectLst/>
                <a:latin typeface="Times New Roman" panose="02020603050405020304" pitchFamily="18" charset="0"/>
                <a:cs typeface="Times New Roman" panose="02020603050405020304" pitchFamily="18" charset="0"/>
              </a:rPr>
              <a:t>Int J Syst Assur </a:t>
            </a:r>
            <a:r>
              <a:rPr lang="en-US" b="0" i="1" dirty="0" err="1">
                <a:solidFill>
                  <a:srgbClr val="222222"/>
                </a:solidFill>
                <a:effectLst/>
                <a:latin typeface="Times New Roman" panose="02020603050405020304" pitchFamily="18" charset="0"/>
                <a:cs typeface="Times New Roman" panose="02020603050405020304" pitchFamily="18" charset="0"/>
              </a:rPr>
              <a:t>Eng</a:t>
            </a:r>
            <a:r>
              <a:rPr lang="en-US" b="0" i="1" dirty="0">
                <a:solidFill>
                  <a:srgbClr val="222222"/>
                </a:solidFill>
                <a:effectLst/>
                <a:latin typeface="Times New Roman" panose="02020603050405020304" pitchFamily="18" charset="0"/>
                <a:cs typeface="Times New Roman" panose="02020603050405020304" pitchFamily="18" charset="0"/>
              </a:rPr>
              <a:t> </a:t>
            </a:r>
            <a:r>
              <a:rPr lang="en-US" b="0" i="1" dirty="0" err="1">
                <a:solidFill>
                  <a:srgbClr val="222222"/>
                </a:solidFill>
                <a:effectLst/>
                <a:latin typeface="Times New Roman" panose="02020603050405020304" pitchFamily="18" charset="0"/>
                <a:cs typeface="Times New Roman" panose="02020603050405020304" pitchFamily="18" charset="0"/>
              </a:rPr>
              <a:t>Manag</a:t>
            </a:r>
            <a:r>
              <a:rPr lang="en-US" b="0" i="0" dirty="0">
                <a:solidFill>
                  <a:srgbClr val="222222"/>
                </a:solidFill>
                <a:effectLst/>
                <a:latin typeface="Times New Roman" panose="02020603050405020304" pitchFamily="18" charset="0"/>
                <a:cs typeface="Times New Roman" panose="02020603050405020304" pitchFamily="18" charset="0"/>
              </a:rPr>
              <a:t> </a:t>
            </a:r>
            <a:r>
              <a:rPr lang="en-US" b="1" i="0" dirty="0">
                <a:solidFill>
                  <a:srgbClr val="222222"/>
                </a:solidFill>
                <a:effectLst/>
                <a:latin typeface="Times New Roman" panose="02020603050405020304" pitchFamily="18" charset="0"/>
                <a:cs typeface="Times New Roman" panose="02020603050405020304" pitchFamily="18" charset="0"/>
              </a:rPr>
              <a:t>13</a:t>
            </a:r>
            <a:r>
              <a:rPr lang="en-US" b="0" i="0" dirty="0">
                <a:solidFill>
                  <a:srgbClr val="222222"/>
                </a:solidFill>
                <a:effectLst/>
                <a:latin typeface="Times New Roman" panose="02020603050405020304" pitchFamily="18" charset="0"/>
                <a:cs typeface="Times New Roman" panose="02020603050405020304" pitchFamily="18" charset="0"/>
              </a:rPr>
              <a:t> (Suppl 1), 16–27 (2022). </a:t>
            </a:r>
            <a:r>
              <a:rPr lang="en-US" b="0" i="0" dirty="0">
                <a:solidFill>
                  <a:srgbClr val="222222"/>
                </a:solidFill>
                <a:effectLst/>
                <a:latin typeface="Times New Roman" panose="02020603050405020304" pitchFamily="18" charset="0"/>
                <a:cs typeface="Times New Roman" panose="02020603050405020304" pitchFamily="18" charset="0"/>
                <a:hlinkClick r:id="rId3"/>
              </a:rPr>
              <a:t>https://doi.org/10.1007/s13198-021-01130-x</a:t>
            </a:r>
            <a:endParaRPr lang="en-US" b="0" i="0" dirty="0">
              <a:solidFill>
                <a:srgbClr val="222222"/>
              </a:solidFill>
              <a:effectLst/>
              <a:latin typeface="Times New Roman" panose="02020603050405020304" pitchFamily="18" charset="0"/>
              <a:cs typeface="Times New Roman" panose="02020603050405020304" pitchFamily="18" charset="0"/>
            </a:endParaRPr>
          </a:p>
          <a:p>
            <a:pPr marL="457200" indent="-457200">
              <a:buAutoNum type="arabicPeriod"/>
            </a:pPr>
            <a:r>
              <a:rPr lang="en-US" b="0" i="0" dirty="0">
                <a:solidFill>
                  <a:srgbClr val="222222"/>
                </a:solidFill>
                <a:effectLst/>
                <a:latin typeface="Times New Roman" panose="02020603050405020304" pitchFamily="18" charset="0"/>
                <a:cs typeface="Times New Roman" panose="02020603050405020304" pitchFamily="18" charset="0"/>
              </a:rPr>
              <a:t>Ramani, S., </a:t>
            </a:r>
            <a:r>
              <a:rPr lang="en-US" b="0" i="0" dirty="0" err="1">
                <a:solidFill>
                  <a:srgbClr val="222222"/>
                </a:solidFill>
                <a:effectLst/>
                <a:latin typeface="Times New Roman" panose="02020603050405020304" pitchFamily="18" charset="0"/>
                <a:cs typeface="Times New Roman" panose="02020603050405020304" pitchFamily="18" charset="0"/>
              </a:rPr>
              <a:t>Ghiya</a:t>
            </a:r>
            <a:r>
              <a:rPr lang="en-US" b="0" i="0" dirty="0">
                <a:solidFill>
                  <a:srgbClr val="222222"/>
                </a:solidFill>
                <a:effectLst/>
                <a:latin typeface="Times New Roman" panose="02020603050405020304" pitchFamily="18" charset="0"/>
                <a:cs typeface="Times New Roman" panose="02020603050405020304" pitchFamily="18" charset="0"/>
              </a:rPr>
              <a:t>, A., Aravind, P.S., Karuppiah, M., </a:t>
            </a:r>
            <a:r>
              <a:rPr lang="en-US" b="0" i="0" dirty="0" err="1">
                <a:solidFill>
                  <a:srgbClr val="222222"/>
                </a:solidFill>
                <a:effectLst/>
                <a:latin typeface="Times New Roman" panose="02020603050405020304" pitchFamily="18" charset="0"/>
                <a:cs typeface="Times New Roman" panose="02020603050405020304" pitchFamily="18" charset="0"/>
              </a:rPr>
              <a:t>Pelusi</a:t>
            </a:r>
            <a:r>
              <a:rPr lang="en-US" b="0" i="0" dirty="0">
                <a:solidFill>
                  <a:srgbClr val="222222"/>
                </a:solidFill>
                <a:effectLst/>
                <a:latin typeface="Times New Roman" panose="02020603050405020304" pitchFamily="18" charset="0"/>
                <a:cs typeface="Times New Roman" panose="02020603050405020304" pitchFamily="18" charset="0"/>
              </a:rPr>
              <a:t>, D. (2022). Predicting New York Taxi Trip Duration Based on Regression Analysis Using ML and Time Series Forecasting Using DL. In: Raj, J.S., Shi, Y., </a:t>
            </a:r>
            <a:r>
              <a:rPr lang="en-US" b="0" i="0" dirty="0" err="1">
                <a:solidFill>
                  <a:srgbClr val="222222"/>
                </a:solidFill>
                <a:effectLst/>
                <a:latin typeface="Times New Roman" panose="02020603050405020304" pitchFamily="18" charset="0"/>
                <a:cs typeface="Times New Roman" panose="02020603050405020304" pitchFamily="18" charset="0"/>
              </a:rPr>
              <a:t>Pelusi</a:t>
            </a:r>
            <a:r>
              <a:rPr lang="en-US" b="0" i="0" dirty="0">
                <a:solidFill>
                  <a:srgbClr val="222222"/>
                </a:solidFill>
                <a:effectLst/>
                <a:latin typeface="Times New Roman" panose="02020603050405020304" pitchFamily="18" charset="0"/>
                <a:cs typeface="Times New Roman" panose="02020603050405020304" pitchFamily="18" charset="0"/>
              </a:rPr>
              <a:t>, D., </a:t>
            </a:r>
            <a:r>
              <a:rPr lang="en-US" b="0" i="0" dirty="0" err="1">
                <a:solidFill>
                  <a:srgbClr val="222222"/>
                </a:solidFill>
                <a:effectLst/>
                <a:latin typeface="Times New Roman" panose="02020603050405020304" pitchFamily="18" charset="0"/>
                <a:cs typeface="Times New Roman" panose="02020603050405020304" pitchFamily="18" charset="0"/>
              </a:rPr>
              <a:t>Balas</a:t>
            </a:r>
            <a:r>
              <a:rPr lang="en-US" b="0" i="0" dirty="0">
                <a:solidFill>
                  <a:srgbClr val="222222"/>
                </a:solidFill>
                <a:effectLst/>
                <a:latin typeface="Times New Roman" panose="02020603050405020304" pitchFamily="18" charset="0"/>
                <a:cs typeface="Times New Roman" panose="02020603050405020304" pitchFamily="18" charset="0"/>
              </a:rPr>
              <a:t>, V.E. (eds) Intelligent Sustainable Systems. Lecture Notes in Networks and Systems, vol 458. Springer, Singapore. </a:t>
            </a:r>
            <a:r>
              <a:rPr lang="en-US" b="0" i="0" dirty="0">
                <a:solidFill>
                  <a:srgbClr val="222222"/>
                </a:solidFill>
                <a:effectLst/>
                <a:latin typeface="Times New Roman" panose="02020603050405020304" pitchFamily="18" charset="0"/>
                <a:cs typeface="Times New Roman" panose="02020603050405020304" pitchFamily="18" charset="0"/>
                <a:hlinkClick r:id="rId4"/>
              </a:rPr>
              <a:t>https://doi.org/10.1007/978-981-19-2894-9_2</a:t>
            </a:r>
            <a:endParaRPr lang="en-US" b="0" i="0" dirty="0">
              <a:solidFill>
                <a:srgbClr val="222222"/>
              </a:solidFill>
              <a:effectLst/>
              <a:latin typeface="Times New Roman" panose="02020603050405020304" pitchFamily="18" charset="0"/>
              <a:cs typeface="Times New Roman" panose="02020603050405020304" pitchFamily="18" charset="0"/>
            </a:endParaRPr>
          </a:p>
          <a:p>
            <a:pPr marL="457200" indent="-457200">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4699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D95993-FC40-E4FC-B590-3BEB72C3067D}"/>
              </a:ext>
            </a:extLst>
          </p:cNvPr>
          <p:cNvSpPr>
            <a:spLocks noGrp="1"/>
          </p:cNvSpPr>
          <p:nvPr>
            <p:ph idx="1"/>
          </p:nvPr>
        </p:nvSpPr>
        <p:spPr/>
        <p:txBody>
          <a:bodyPr>
            <a:normAutofit/>
          </a:bodyPr>
          <a:lstStyle/>
          <a:p>
            <a:pPr algn="ctr"/>
            <a:endParaRPr lang="en-US" sz="6600" dirty="0">
              <a:latin typeface="Times New Roman" panose="02020603050405020304" pitchFamily="18" charset="0"/>
              <a:cs typeface="Times New Roman" panose="02020603050405020304" pitchFamily="18" charset="0"/>
            </a:endParaRPr>
          </a:p>
          <a:p>
            <a:pPr algn="ctr"/>
            <a:r>
              <a:rPr lang="en-US" sz="6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40417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C48F90-AFD5-4232-AE7D-27B956BF7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3C96EE1-9524-4300-BFAC-56AA55EB4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55747"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D8E991-266B-E85A-1367-9FA75F4C3E2A}"/>
              </a:ext>
            </a:extLst>
          </p:cNvPr>
          <p:cNvSpPr>
            <a:spLocks noGrp="1"/>
          </p:cNvSpPr>
          <p:nvPr>
            <p:ph type="title"/>
          </p:nvPr>
        </p:nvSpPr>
        <p:spPr>
          <a:xfrm>
            <a:off x="609600" y="552783"/>
            <a:ext cx="2305050" cy="990268"/>
          </a:xfrm>
        </p:spPr>
        <p:txBody>
          <a:bodyPr>
            <a:normAutofit/>
          </a:bodyPr>
          <a:lstStyle/>
          <a:p>
            <a:r>
              <a:rPr lang="en-US" dirty="0">
                <a:latin typeface="Times New Roman" panose="02020603050405020304" pitchFamily="18" charset="0"/>
                <a:cs typeface="Times New Roman" panose="02020603050405020304" pitchFamily="18" charset="0"/>
              </a:rPr>
              <a:t>Dataset</a:t>
            </a:r>
          </a:p>
        </p:txBody>
      </p:sp>
      <p:sp>
        <p:nvSpPr>
          <p:cNvPr id="3" name="Content Placeholder 2">
            <a:extLst>
              <a:ext uri="{FF2B5EF4-FFF2-40B4-BE49-F238E27FC236}">
                <a16:creationId xmlns:a16="http://schemas.microsoft.com/office/drawing/2014/main" id="{60DEAEDD-42CF-3B57-09C4-2F0870397644}"/>
              </a:ext>
            </a:extLst>
          </p:cNvPr>
          <p:cNvSpPr>
            <a:spLocks noGrp="1"/>
          </p:cNvSpPr>
          <p:nvPr>
            <p:ph idx="1"/>
          </p:nvPr>
        </p:nvSpPr>
        <p:spPr>
          <a:xfrm>
            <a:off x="242888" y="1671639"/>
            <a:ext cx="3665409" cy="3357562"/>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Source: NYC Taxi and Limousine Commission (TLC)</a:t>
            </a:r>
          </a:p>
          <a:p>
            <a:r>
              <a:rPr lang="en-US" dirty="0">
                <a:latin typeface="Times New Roman" panose="02020603050405020304" pitchFamily="18" charset="0"/>
                <a:cs typeface="Times New Roman" panose="02020603050405020304" pitchFamily="18" charset="0"/>
              </a:rPr>
              <a:t>Link: </a:t>
            </a:r>
            <a:r>
              <a:rPr lang="en-US" dirty="0">
                <a:latin typeface="Times New Roman" panose="02020603050405020304" pitchFamily="18" charset="0"/>
                <a:cs typeface="Times New Roman" panose="02020603050405020304" pitchFamily="18" charset="0"/>
                <a:hlinkClick r:id="rId2"/>
              </a:rPr>
              <a:t>https://www.nyc.gov/site/tlc/about/tlc-trip-record-data.page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dataset contains </a:t>
            </a:r>
            <a:r>
              <a:rPr lang="en-US" b="1" dirty="0">
                <a:latin typeface="Times New Roman" panose="02020603050405020304" pitchFamily="18" charset="0"/>
                <a:cs typeface="Times New Roman" panose="02020603050405020304" pitchFamily="18" charset="0"/>
              </a:rPr>
              <a:t>19 columns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58,642,319 rows</a:t>
            </a:r>
            <a:r>
              <a:rPr lang="en-US" dirty="0">
                <a:latin typeface="Times New Roman" panose="02020603050405020304" pitchFamily="18" charset="0"/>
                <a:cs typeface="Times New Roman" panose="02020603050405020304" pitchFamily="18" charset="0"/>
              </a:rPr>
              <a:t>, covering taxi rides from </a:t>
            </a:r>
            <a:r>
              <a:rPr lang="en-US" b="1" dirty="0">
                <a:latin typeface="Times New Roman" panose="02020603050405020304" pitchFamily="18" charset="0"/>
                <a:cs typeface="Times New Roman" panose="02020603050405020304" pitchFamily="18" charset="0"/>
              </a:rPr>
              <a:t>January 2023 to June 2024</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A85EF9A-DFFA-4454-5D18-A90ADADDC1F7}"/>
              </a:ext>
            </a:extLst>
          </p:cNvPr>
          <p:cNvPicPr>
            <a:picLocks noChangeAspect="1"/>
          </p:cNvPicPr>
          <p:nvPr/>
        </p:nvPicPr>
        <p:blipFill>
          <a:blip r:embed="rId3"/>
          <a:stretch>
            <a:fillRect/>
          </a:stretch>
        </p:blipFill>
        <p:spPr>
          <a:xfrm>
            <a:off x="4151186" y="0"/>
            <a:ext cx="8040814" cy="6743699"/>
          </a:xfrm>
          <a:prstGeom prst="rect">
            <a:avLst/>
          </a:prstGeom>
        </p:spPr>
      </p:pic>
    </p:spTree>
    <p:extLst>
      <p:ext uri="{BB962C8B-B14F-4D97-AF65-F5344CB8AC3E}">
        <p14:creationId xmlns:p14="http://schemas.microsoft.com/office/powerpoint/2010/main" val="189026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0CC8E-9AE2-13AD-0642-68485DC34DC2}"/>
              </a:ext>
            </a:extLst>
          </p:cNvPr>
          <p:cNvSpPr>
            <a:spLocks noGrp="1"/>
          </p:cNvSpPr>
          <p:nvPr>
            <p:ph type="title"/>
          </p:nvPr>
        </p:nvSpPr>
        <p:spPr>
          <a:xfrm>
            <a:off x="609600" y="0"/>
            <a:ext cx="10972800" cy="742951"/>
          </a:xfrm>
        </p:spPr>
        <p:txBody>
          <a:bodyPr>
            <a:normAutofit fontScale="90000"/>
          </a:bodyPr>
          <a:lstStyle/>
          <a:p>
            <a:r>
              <a:rPr lang="en-US" dirty="0">
                <a:latin typeface="Times New Roman" panose="02020603050405020304" pitchFamily="18" charset="0"/>
                <a:cs typeface="Times New Roman" panose="02020603050405020304" pitchFamily="18" charset="0"/>
              </a:rPr>
              <a:t>Dataset Contd…</a:t>
            </a:r>
          </a:p>
        </p:txBody>
      </p:sp>
      <p:pic>
        <p:nvPicPr>
          <p:cNvPr id="8" name="Content Placeholder 7">
            <a:extLst>
              <a:ext uri="{FF2B5EF4-FFF2-40B4-BE49-F238E27FC236}">
                <a16:creationId xmlns:a16="http://schemas.microsoft.com/office/drawing/2014/main" id="{6ECE0AAF-3691-8147-388D-B332114D6BAC}"/>
              </a:ext>
            </a:extLst>
          </p:cNvPr>
          <p:cNvPicPr>
            <a:picLocks noGrp="1" noChangeAspect="1"/>
          </p:cNvPicPr>
          <p:nvPr>
            <p:ph idx="1"/>
          </p:nvPr>
        </p:nvPicPr>
        <p:blipFill>
          <a:blip r:embed="rId3"/>
          <a:stretch>
            <a:fillRect/>
          </a:stretch>
        </p:blipFill>
        <p:spPr>
          <a:xfrm>
            <a:off x="171450" y="816371"/>
            <a:ext cx="6115049" cy="4310855"/>
          </a:xfrm>
          <a:prstGeom prst="rect">
            <a:avLst/>
          </a:prstGeom>
        </p:spPr>
      </p:pic>
      <p:pic>
        <p:nvPicPr>
          <p:cNvPr id="10" name="Picture 9">
            <a:extLst>
              <a:ext uri="{FF2B5EF4-FFF2-40B4-BE49-F238E27FC236}">
                <a16:creationId xmlns:a16="http://schemas.microsoft.com/office/drawing/2014/main" id="{20BFD175-B598-4E0B-C2DF-533AB63C3949}"/>
              </a:ext>
            </a:extLst>
          </p:cNvPr>
          <p:cNvPicPr>
            <a:picLocks noChangeAspect="1"/>
          </p:cNvPicPr>
          <p:nvPr/>
        </p:nvPicPr>
        <p:blipFill>
          <a:blip r:embed="rId4"/>
          <a:stretch>
            <a:fillRect/>
          </a:stretch>
        </p:blipFill>
        <p:spPr>
          <a:xfrm>
            <a:off x="6338888" y="2971798"/>
            <a:ext cx="5681662" cy="3286125"/>
          </a:xfrm>
          <a:prstGeom prst="rect">
            <a:avLst/>
          </a:prstGeom>
        </p:spPr>
      </p:pic>
    </p:spTree>
    <p:extLst>
      <p:ext uri="{BB962C8B-B14F-4D97-AF65-F5344CB8AC3E}">
        <p14:creationId xmlns:p14="http://schemas.microsoft.com/office/powerpoint/2010/main" val="1998298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E3F4-9CB3-D4E1-D3BD-20F89EE3CE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Machine Learning Tasks</a:t>
            </a:r>
          </a:p>
        </p:txBody>
      </p:sp>
      <p:sp>
        <p:nvSpPr>
          <p:cNvPr id="3" name="Content Placeholder 2">
            <a:extLst>
              <a:ext uri="{FF2B5EF4-FFF2-40B4-BE49-F238E27FC236}">
                <a16:creationId xmlns:a16="http://schemas.microsoft.com/office/drawing/2014/main" id="{33293DA2-2583-8882-DE1C-2938916CB1D8}"/>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Prediction:</a:t>
            </a:r>
            <a:r>
              <a:rPr lang="en-US" dirty="0">
                <a:latin typeface="Times New Roman" panose="02020603050405020304" pitchFamily="18" charset="0"/>
                <a:cs typeface="Times New Roman" panose="02020603050405020304" pitchFamily="18" charset="0"/>
              </a:rPr>
              <a:t> Fare and trip duration</a:t>
            </a:r>
          </a:p>
          <a:p>
            <a:r>
              <a:rPr lang="en-US" b="1" dirty="0">
                <a:latin typeface="Times New Roman" panose="02020603050405020304" pitchFamily="18" charset="0"/>
                <a:cs typeface="Times New Roman" panose="02020603050405020304" pitchFamily="18" charset="0"/>
              </a:rPr>
              <a:t>Classification:</a:t>
            </a:r>
            <a:r>
              <a:rPr lang="en-US" dirty="0">
                <a:latin typeface="Times New Roman" panose="02020603050405020304" pitchFamily="18" charset="0"/>
                <a:cs typeface="Times New Roman" panose="02020603050405020304" pitchFamily="18" charset="0"/>
              </a:rPr>
              <a:t> Peak vs. Off-peak hours</a:t>
            </a:r>
          </a:p>
          <a:p>
            <a:r>
              <a:rPr lang="en-US" b="1" dirty="0">
                <a:latin typeface="Times New Roman" panose="02020603050405020304" pitchFamily="18" charset="0"/>
                <a:cs typeface="Times New Roman" panose="02020603050405020304" pitchFamily="18" charset="0"/>
              </a:rPr>
              <a:t>Platform:</a:t>
            </a:r>
            <a:r>
              <a:rPr lang="en-US" dirty="0">
                <a:latin typeface="Times New Roman" panose="02020603050405020304" pitchFamily="18" charset="0"/>
                <a:cs typeface="Times New Roman" panose="02020603050405020304" pitchFamily="18" charset="0"/>
              </a:rPr>
              <a:t> Web-based (Streamlit integration)</a:t>
            </a:r>
          </a:p>
        </p:txBody>
      </p:sp>
    </p:spTree>
    <p:extLst>
      <p:ext uri="{BB962C8B-B14F-4D97-AF65-F5344CB8AC3E}">
        <p14:creationId xmlns:p14="http://schemas.microsoft.com/office/powerpoint/2010/main" val="3750518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652C-CDA6-01B0-F40D-7C71DD22024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C0B6AD9D-2E18-36FA-FDFB-DE530DE1C628}"/>
              </a:ext>
            </a:extLst>
          </p:cNvPr>
          <p:cNvSpPr>
            <a:spLocks noGrp="1"/>
          </p:cNvSpPr>
          <p:nvPr>
            <p:ph idx="1"/>
          </p:nvPr>
        </p:nvSpPr>
        <p:spPr/>
        <p:txBody>
          <a:bodyPr>
            <a:normAutofit lnSpcReduction="10000"/>
          </a:bodyPr>
          <a:lstStyle/>
          <a:p>
            <a:pPr algn="just"/>
            <a:r>
              <a:rPr lang="en-US" b="1" dirty="0">
                <a:latin typeface="Times New Roman" panose="02020603050405020304" pitchFamily="18" charset="0"/>
                <a:cs typeface="Times New Roman" panose="02020603050405020304" pitchFamily="18" charset="0"/>
              </a:rPr>
              <a:t>Study 1: NYC Taxi Trip Duration Prediction Using MLP and XGBoost</a:t>
            </a:r>
          </a:p>
          <a:p>
            <a:pPr algn="just"/>
            <a:r>
              <a:rPr lang="en-US" dirty="0">
                <a:latin typeface="Times New Roman" panose="02020603050405020304" pitchFamily="18" charset="0"/>
                <a:cs typeface="Times New Roman" panose="02020603050405020304" pitchFamily="18" charset="0"/>
              </a:rPr>
              <a:t>This study aimed to predict the duration of taxi rides using ML models XGBoost and Multi-Layer Perceptron (MLP). They predict rides duration based on data such as pickup/drop-off times, trip distance, start time, and the number of passengers. found that XGBoost provided better accuracy in predicting trip duration. The research emphasized the need for accurate trip time predictions to help users plan their journeys effectively and avoid surge pricing.[2]</a:t>
            </a:r>
          </a:p>
          <a:p>
            <a:pPr algn="just"/>
            <a:r>
              <a:rPr lang="en-US" b="1" dirty="0">
                <a:latin typeface="Times New Roman" panose="02020603050405020304" pitchFamily="18" charset="0"/>
                <a:cs typeface="Times New Roman" panose="02020603050405020304" pitchFamily="18" charset="0"/>
              </a:rPr>
              <a:t>Study 2: Predicting NYC Taxi Trip Duration Using ML and Time Series Forecasting</a:t>
            </a:r>
          </a:p>
          <a:p>
            <a:pPr algn="just"/>
            <a:r>
              <a:rPr lang="en-US" dirty="0">
                <a:latin typeface="Times New Roman" panose="02020603050405020304" pitchFamily="18" charset="0"/>
                <a:cs typeface="Times New Roman" panose="02020603050405020304" pitchFamily="18" charset="0"/>
              </a:rPr>
              <a:t>Analyzed how various factors like time of day, day of the week, and trip locations impact taxi trip durations. This study tested both machine learning and deep learning models, specifically XGBRegressor and Recurrent Neural Networks (RNN), for time series forecasting. The results showed that RNN slightly outperformed XGBRegressor.[3]</a:t>
            </a:r>
          </a:p>
        </p:txBody>
      </p:sp>
    </p:spTree>
    <p:extLst>
      <p:ext uri="{BB962C8B-B14F-4D97-AF65-F5344CB8AC3E}">
        <p14:creationId xmlns:p14="http://schemas.microsoft.com/office/powerpoint/2010/main" val="91717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9003-D56D-72C0-F6AB-EF5153120B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is your Approach different?</a:t>
            </a:r>
          </a:p>
        </p:txBody>
      </p:sp>
      <p:sp>
        <p:nvSpPr>
          <p:cNvPr id="3" name="Content Placeholder 2">
            <a:extLst>
              <a:ext uri="{FF2B5EF4-FFF2-40B4-BE49-F238E27FC236}">
                <a16:creationId xmlns:a16="http://schemas.microsoft.com/office/drawing/2014/main" id="{B1EE9A10-EAC4-E773-4F7A-54D223ADF50C}"/>
              </a:ext>
            </a:extLst>
          </p:cNvPr>
          <p:cNvSpPr>
            <a:spLocks noGrp="1"/>
          </p:cNvSpPr>
          <p:nvPr>
            <p:ph idx="1"/>
          </p:nvPr>
        </p:nvSpPr>
        <p:spPr/>
        <p:txBody>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Unlike both studies, which focus mainly on </a:t>
            </a:r>
            <a:r>
              <a:rPr lang="en-US" b="1" dirty="0">
                <a:latin typeface="Times New Roman" panose="02020603050405020304" pitchFamily="18" charset="0"/>
                <a:cs typeface="Times New Roman" panose="02020603050405020304" pitchFamily="18" charset="0"/>
              </a:rPr>
              <a:t>trip duration</a:t>
            </a:r>
            <a:r>
              <a:rPr lang="en-US" dirty="0">
                <a:latin typeface="Times New Roman" panose="02020603050405020304" pitchFamily="18" charset="0"/>
                <a:cs typeface="Times New Roman" panose="02020603050405020304" pitchFamily="18" charset="0"/>
              </a:rPr>
              <a:t>, our project also predicts </a:t>
            </a:r>
            <a:r>
              <a:rPr lang="en-US" b="1" dirty="0">
                <a:latin typeface="Times New Roman" panose="02020603050405020304" pitchFamily="18" charset="0"/>
                <a:cs typeface="Times New Roman" panose="02020603050405020304" pitchFamily="18" charset="0"/>
              </a:rPr>
              <a:t>taxi fares</a:t>
            </a:r>
            <a:r>
              <a:rPr lang="en-US" dirty="0">
                <a:latin typeface="Times New Roman" panose="02020603050405020304" pitchFamily="18" charset="0"/>
                <a:cs typeface="Times New Roman" panose="02020603050405020304" pitchFamily="18" charset="0"/>
              </a:rPr>
              <a:t>. This adds a useful feature for passengers.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introduce a new classification feature: determining whether a trip happens during peak or off-peak hours. This isn’t covered in the previous studies, and it can help users plan their trips better.</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project will provide a user-friendly platform using Streamlit where users can input details like pickup/drop-off location and time, and immediately get predictions for both fare and trip duration. This interactive experience sets our project apart by allowing real-time use.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combining both regression for fare and duration prediction and classification for peak hours, our project delivers a more complete and user-focused solution than existing studies.</a:t>
            </a:r>
          </a:p>
        </p:txBody>
      </p:sp>
    </p:spTree>
    <p:extLst>
      <p:ext uri="{BB962C8B-B14F-4D97-AF65-F5344CB8AC3E}">
        <p14:creationId xmlns:p14="http://schemas.microsoft.com/office/powerpoint/2010/main" val="4155025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A376-3745-1319-04C8-9D166098C881}"/>
              </a:ext>
            </a:extLst>
          </p:cNvPr>
          <p:cNvSpPr>
            <a:spLocks noGrp="1"/>
          </p:cNvSpPr>
          <p:nvPr>
            <p:ph type="title"/>
          </p:nvPr>
        </p:nvSpPr>
        <p:spPr>
          <a:xfrm>
            <a:off x="609600" y="557784"/>
            <a:ext cx="10972800" cy="570929"/>
          </a:xfrm>
        </p:spPr>
        <p:txBody>
          <a:bodyPr>
            <a:normAutofit fontScale="90000"/>
          </a:bodyPr>
          <a:lstStyle/>
          <a:p>
            <a:r>
              <a:rPr lang="en-US" dirty="0">
                <a:latin typeface="Times New Roman" panose="02020603050405020304" pitchFamily="18" charset="0"/>
                <a:cs typeface="Times New Roman" panose="02020603050405020304" pitchFamily="18" charset="0"/>
              </a:rPr>
              <a:t>Data Cleaning</a:t>
            </a:r>
            <a:endParaRPr lang="en-US" dirty="0"/>
          </a:p>
        </p:txBody>
      </p:sp>
      <p:pic>
        <p:nvPicPr>
          <p:cNvPr id="4" name="Content Placeholder 3">
            <a:extLst>
              <a:ext uri="{FF2B5EF4-FFF2-40B4-BE49-F238E27FC236}">
                <a16:creationId xmlns:a16="http://schemas.microsoft.com/office/drawing/2014/main" id="{B6484891-6BE1-72DD-EA64-6B1CD7A61F6E}"/>
              </a:ext>
            </a:extLst>
          </p:cNvPr>
          <p:cNvPicPr>
            <a:picLocks noGrp="1" noChangeAspect="1"/>
          </p:cNvPicPr>
          <p:nvPr>
            <p:ph idx="1"/>
          </p:nvPr>
        </p:nvPicPr>
        <p:blipFill>
          <a:blip r:embed="rId2"/>
          <a:stretch>
            <a:fillRect/>
          </a:stretch>
        </p:blipFill>
        <p:spPr>
          <a:xfrm>
            <a:off x="1026116" y="1960781"/>
            <a:ext cx="3845922" cy="4025682"/>
          </a:xfrm>
          <a:prstGeom prst="rect">
            <a:avLst/>
          </a:prstGeom>
        </p:spPr>
      </p:pic>
      <p:pic>
        <p:nvPicPr>
          <p:cNvPr id="5" name="Picture 4">
            <a:extLst>
              <a:ext uri="{FF2B5EF4-FFF2-40B4-BE49-F238E27FC236}">
                <a16:creationId xmlns:a16="http://schemas.microsoft.com/office/drawing/2014/main" id="{3726684C-D614-80BA-33BC-767E39723477}"/>
              </a:ext>
            </a:extLst>
          </p:cNvPr>
          <p:cNvPicPr>
            <a:picLocks noChangeAspect="1"/>
          </p:cNvPicPr>
          <p:nvPr/>
        </p:nvPicPr>
        <p:blipFill>
          <a:blip r:embed="rId3"/>
          <a:stretch>
            <a:fillRect/>
          </a:stretch>
        </p:blipFill>
        <p:spPr>
          <a:xfrm>
            <a:off x="5534027" y="1960781"/>
            <a:ext cx="3571874" cy="4025682"/>
          </a:xfrm>
          <a:prstGeom prst="rect">
            <a:avLst/>
          </a:prstGeom>
        </p:spPr>
      </p:pic>
      <p:sp>
        <p:nvSpPr>
          <p:cNvPr id="8" name="TextBox 7">
            <a:extLst>
              <a:ext uri="{FF2B5EF4-FFF2-40B4-BE49-F238E27FC236}">
                <a16:creationId xmlns:a16="http://schemas.microsoft.com/office/drawing/2014/main" id="{CB1DA877-E291-76BC-55F6-EFB08438BF5B}"/>
              </a:ext>
            </a:extLst>
          </p:cNvPr>
          <p:cNvSpPr txBox="1"/>
          <p:nvPr/>
        </p:nvSpPr>
        <p:spPr>
          <a:xfrm>
            <a:off x="800100" y="1314450"/>
            <a:ext cx="11704743" cy="646331"/>
          </a:xfrm>
          <a:prstGeom prst="rect">
            <a:avLst/>
          </a:prstGeom>
          <a:noFill/>
        </p:spPr>
        <p:txBody>
          <a:bodyPr wrap="none" rtlCol="0">
            <a:spAutoFit/>
          </a:bodyPr>
          <a:lstStyle/>
          <a:p>
            <a:r>
              <a:rPr lang="en-US" dirty="0"/>
              <a:t>We have found 5% of missing values in respective fields, and we replaced passenger_count,  RateCodeId and </a:t>
            </a:r>
          </a:p>
          <a:p>
            <a:r>
              <a:rPr lang="en-US" dirty="0" err="1"/>
              <a:t>Store_and_fwd_flag</a:t>
            </a:r>
            <a:r>
              <a:rPr lang="en-US" dirty="0"/>
              <a:t> missing values with mode. And congestion_surcharge and </a:t>
            </a:r>
            <a:r>
              <a:rPr lang="en-US" dirty="0" err="1"/>
              <a:t>airport_fee</a:t>
            </a:r>
            <a:r>
              <a:rPr lang="en-US" dirty="0"/>
              <a:t> Replaced with  0.</a:t>
            </a:r>
          </a:p>
        </p:txBody>
      </p:sp>
    </p:spTree>
    <p:extLst>
      <p:ext uri="{BB962C8B-B14F-4D97-AF65-F5344CB8AC3E}">
        <p14:creationId xmlns:p14="http://schemas.microsoft.com/office/powerpoint/2010/main" val="351655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0C43-F99B-8E1B-5E75-8A9047508765}"/>
              </a:ext>
            </a:extLst>
          </p:cNvPr>
          <p:cNvSpPr>
            <a:spLocks noGrp="1"/>
          </p:cNvSpPr>
          <p:nvPr>
            <p:ph type="title"/>
          </p:nvPr>
        </p:nvSpPr>
        <p:spPr>
          <a:xfrm>
            <a:off x="609600" y="242475"/>
            <a:ext cx="10972800" cy="857664"/>
          </a:xfrm>
        </p:spPr>
        <p:txBody>
          <a:bodyPr>
            <a:normAutofit/>
          </a:bodyPr>
          <a:lstStyle/>
          <a:p>
            <a:r>
              <a:rPr lang="en-US" dirty="0">
                <a:latin typeface="Times New Roman" panose="02020603050405020304" pitchFamily="18" charset="0"/>
                <a:cs typeface="Times New Roman" panose="02020603050405020304" pitchFamily="18" charset="0"/>
              </a:rPr>
              <a:t>Data Cleaning ctnd..</a:t>
            </a:r>
          </a:p>
        </p:txBody>
      </p:sp>
      <p:pic>
        <p:nvPicPr>
          <p:cNvPr id="4" name="Content Placeholder 3">
            <a:extLst>
              <a:ext uri="{FF2B5EF4-FFF2-40B4-BE49-F238E27FC236}">
                <a16:creationId xmlns:a16="http://schemas.microsoft.com/office/drawing/2014/main" id="{4DF128B5-CA61-4C55-2092-D64BA659057C}"/>
              </a:ext>
            </a:extLst>
          </p:cNvPr>
          <p:cNvPicPr>
            <a:picLocks noGrp="1" noChangeAspect="1"/>
          </p:cNvPicPr>
          <p:nvPr>
            <p:ph idx="1"/>
          </p:nvPr>
        </p:nvPicPr>
        <p:blipFill>
          <a:blip r:embed="rId2"/>
          <a:stretch>
            <a:fillRect/>
          </a:stretch>
        </p:blipFill>
        <p:spPr>
          <a:xfrm>
            <a:off x="2045435" y="1220565"/>
            <a:ext cx="7064006" cy="5394960"/>
          </a:xfrm>
          <a:prstGeom prst="rect">
            <a:avLst/>
          </a:prstGeom>
        </p:spPr>
      </p:pic>
    </p:spTree>
    <p:extLst>
      <p:ext uri="{BB962C8B-B14F-4D97-AF65-F5344CB8AC3E}">
        <p14:creationId xmlns:p14="http://schemas.microsoft.com/office/powerpoint/2010/main" val="488821302"/>
      </p:ext>
    </p:extLst>
  </p:cSld>
  <p:clrMapOvr>
    <a:masterClrMapping/>
  </p:clrMapOvr>
</p:sld>
</file>

<file path=ppt/theme/theme1.xml><?xml version="1.0" encoding="utf-8"?>
<a:theme xmlns:a="http://schemas.openxmlformats.org/drawingml/2006/main" name="SplashVTI">
  <a:themeElements>
    <a:clrScheme name="AnalogousFromLightSeed_2SEEDS">
      <a:dk1>
        <a:srgbClr val="000000"/>
      </a:dk1>
      <a:lt1>
        <a:srgbClr val="FFFFFF"/>
      </a:lt1>
      <a:dk2>
        <a:srgbClr val="412F24"/>
      </a:dk2>
      <a:lt2>
        <a:srgbClr val="E2E5E8"/>
      </a:lt2>
      <a:accent1>
        <a:srgbClr val="C29B71"/>
      </a:accent1>
      <a:accent2>
        <a:srgbClr val="CD918B"/>
      </a:accent2>
      <a:accent3>
        <a:srgbClr val="A6A373"/>
      </a:accent3>
      <a:accent4>
        <a:srgbClr val="68AE9B"/>
      </a:accent4>
      <a:accent5>
        <a:srgbClr val="71ACB6"/>
      </a:accent5>
      <a:accent6>
        <a:srgbClr val="7598C3"/>
      </a:accent6>
      <a:hlink>
        <a:srgbClr val="6184A9"/>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936</Words>
  <Application>Microsoft Macintosh PowerPoint</Application>
  <PresentationFormat>Widescreen</PresentationFormat>
  <Paragraphs>64</Paragraphs>
  <Slides>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Avenir Next LT Pro</vt:lpstr>
      <vt:lpstr>Calibri</vt:lpstr>
      <vt:lpstr>Posterama</vt:lpstr>
      <vt:lpstr>Times New Roman</vt:lpstr>
      <vt:lpstr>SplashVTI</vt:lpstr>
      <vt:lpstr>Data-Driven Fare and Duration prediction with Peak hour classification for NYC Taxi Trips</vt:lpstr>
      <vt:lpstr>Introduction</vt:lpstr>
      <vt:lpstr>Dataset</vt:lpstr>
      <vt:lpstr>Dataset Contd…</vt:lpstr>
      <vt:lpstr>Machine Learning Tasks</vt:lpstr>
      <vt:lpstr>Literature Review</vt:lpstr>
      <vt:lpstr>How is your Approach different?</vt:lpstr>
      <vt:lpstr>Data Cleaning</vt:lpstr>
      <vt:lpstr>Data Cleaning ctnd..</vt:lpstr>
      <vt:lpstr>Data Cleaning Ctnd…</vt:lpstr>
      <vt:lpstr>Exploratory Data Analysis</vt:lpstr>
      <vt:lpstr>EDA Ctnd…</vt:lpstr>
      <vt:lpstr>EDA Ctnd…</vt:lpstr>
      <vt:lpstr>EDA Ctnd…</vt:lpstr>
      <vt:lpstr>EDA Ctnd…</vt:lpstr>
      <vt:lpstr>PowerPoint Presentation</vt:lpstr>
      <vt:lpstr>PowerPoint Presentation</vt:lpstr>
      <vt:lpstr>PowerPoint Presentation</vt:lpstr>
      <vt:lpstr>PowerPoint Presentation</vt:lpstr>
      <vt:lpstr>GitHub Account</vt:lpstr>
      <vt:lpstr>Next Steps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Fare and Duration prediction with Peak hour classification for NYC Taxi Trips</dc:title>
  <dc:creator>Tejaswini Penneni</dc:creator>
  <cp:lastModifiedBy>Tejaswini Penneni</cp:lastModifiedBy>
  <cp:revision>128</cp:revision>
  <dcterms:created xsi:type="dcterms:W3CDTF">2024-09-18T15:12:37Z</dcterms:created>
  <dcterms:modified xsi:type="dcterms:W3CDTF">2024-09-18T20:44:28Z</dcterms:modified>
</cp:coreProperties>
</file>